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58" r:id="rId3"/>
    <p:sldId id="259" r:id="rId4"/>
    <p:sldId id="260" r:id="rId5"/>
    <p:sldId id="270" r:id="rId6"/>
    <p:sldId id="269" r:id="rId7"/>
    <p:sldId id="261" r:id="rId8"/>
    <p:sldId id="262" r:id="rId9"/>
    <p:sldId id="271" r:id="rId10"/>
    <p:sldId id="273" r:id="rId11"/>
    <p:sldId id="272" r:id="rId12"/>
    <p:sldId id="267" r:id="rId13"/>
    <p:sldId id="263" r:id="rId14"/>
    <p:sldId id="264" r:id="rId15"/>
    <p:sldId id="274" r:id="rId16"/>
    <p:sldId id="265" r:id="rId17"/>
    <p:sldId id="266" r:id="rId18"/>
    <p:sldId id="275" r:id="rId19"/>
    <p:sldId id="268"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34"/>
    <p:restoredTop sz="94722"/>
  </p:normalViewPr>
  <p:slideViewPr>
    <p:cSldViewPr snapToGrid="0">
      <p:cViewPr varScale="1">
        <p:scale>
          <a:sx n="93" d="100"/>
          <a:sy n="93" d="100"/>
        </p:scale>
        <p:origin x="208" y="6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jpeg>
</file>

<file path=ppt/media/image12.png>
</file>

<file path=ppt/media/image13.gif>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813BD4-D0AD-284F-AEA7-DF91D34FA027}" type="datetimeFigureOut">
              <a:rPr lang="en-CA" smtClean="0"/>
              <a:t>2025-08-26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9FAEFC-5AE6-1640-B60D-17A04D6DB940}" type="slidenum">
              <a:rPr lang="en-CA" smtClean="0"/>
              <a:t>‹#›</a:t>
            </a:fld>
            <a:endParaRPr lang="en-CA"/>
          </a:p>
        </p:txBody>
      </p:sp>
    </p:spTree>
    <p:extLst>
      <p:ext uri="{BB962C8B-B14F-4D97-AF65-F5344CB8AC3E}">
        <p14:creationId xmlns:p14="http://schemas.microsoft.com/office/powerpoint/2010/main" val="1168350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A9EDBE1-35C3-3849-92F5-5A7AFBE7E7FA}" type="slidenum">
              <a:rPr lang="en-CA" smtClean="0"/>
              <a:t>1</a:t>
            </a:fld>
            <a:endParaRPr lang="en-CA"/>
          </a:p>
        </p:txBody>
      </p:sp>
    </p:spTree>
    <p:extLst>
      <p:ext uri="{BB962C8B-B14F-4D97-AF65-F5344CB8AC3E}">
        <p14:creationId xmlns:p14="http://schemas.microsoft.com/office/powerpoint/2010/main" val="3319348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C29B8-CA8C-DFB9-EE1B-69E8D3A1D6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F0EEFC-AA48-B8CD-EDC4-C1968194FE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4EE5DC-6C44-B80A-B64B-89A19DA794A7}"/>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38331EC2-39F7-F604-816E-5D7AC4CCAE53}"/>
              </a:ext>
            </a:extLst>
          </p:cNvPr>
          <p:cNvSpPr>
            <a:spLocks noGrp="1"/>
          </p:cNvSpPr>
          <p:nvPr>
            <p:ph type="sldNum" sz="quarter" idx="5"/>
          </p:nvPr>
        </p:nvSpPr>
        <p:spPr/>
        <p:txBody>
          <a:bodyPr/>
          <a:lstStyle/>
          <a:p>
            <a:fld id="{AF9FAEFC-5AE6-1640-B60D-17A04D6DB940}" type="slidenum">
              <a:rPr lang="en-CA" smtClean="0"/>
              <a:t>5</a:t>
            </a:fld>
            <a:endParaRPr lang="en-CA"/>
          </a:p>
        </p:txBody>
      </p:sp>
    </p:spTree>
    <p:extLst>
      <p:ext uri="{BB962C8B-B14F-4D97-AF65-F5344CB8AC3E}">
        <p14:creationId xmlns:p14="http://schemas.microsoft.com/office/powerpoint/2010/main" val="4061279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AF9FAEFC-5AE6-1640-B60D-17A04D6DB940}" type="slidenum">
              <a:rPr lang="en-CA" smtClean="0"/>
              <a:t>6</a:t>
            </a:fld>
            <a:endParaRPr lang="en-CA"/>
          </a:p>
        </p:txBody>
      </p:sp>
    </p:spTree>
    <p:extLst>
      <p:ext uri="{BB962C8B-B14F-4D97-AF65-F5344CB8AC3E}">
        <p14:creationId xmlns:p14="http://schemas.microsoft.com/office/powerpoint/2010/main" val="187920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AF9FAEFC-5AE6-1640-B60D-17A04D6DB940}" type="slidenum">
              <a:rPr lang="en-CA" smtClean="0"/>
              <a:t>7</a:t>
            </a:fld>
            <a:endParaRPr lang="en-CA"/>
          </a:p>
        </p:txBody>
      </p:sp>
    </p:spTree>
    <p:extLst>
      <p:ext uri="{BB962C8B-B14F-4D97-AF65-F5344CB8AC3E}">
        <p14:creationId xmlns:p14="http://schemas.microsoft.com/office/powerpoint/2010/main" val="4225824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AF9FAEFC-5AE6-1640-B60D-17A04D6DB940}" type="slidenum">
              <a:rPr lang="en-CA" smtClean="0"/>
              <a:t>9</a:t>
            </a:fld>
            <a:endParaRPr lang="en-CA"/>
          </a:p>
        </p:txBody>
      </p:sp>
    </p:spTree>
    <p:extLst>
      <p:ext uri="{BB962C8B-B14F-4D97-AF65-F5344CB8AC3E}">
        <p14:creationId xmlns:p14="http://schemas.microsoft.com/office/powerpoint/2010/main" val="1268087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AF9FAEFC-5AE6-1640-B60D-17A04D6DB940}" type="slidenum">
              <a:rPr lang="en-CA" smtClean="0"/>
              <a:t>25</a:t>
            </a:fld>
            <a:endParaRPr lang="en-CA"/>
          </a:p>
        </p:txBody>
      </p:sp>
    </p:spTree>
    <p:extLst>
      <p:ext uri="{BB962C8B-B14F-4D97-AF65-F5344CB8AC3E}">
        <p14:creationId xmlns:p14="http://schemas.microsoft.com/office/powerpoint/2010/main" val="3226197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D6E40-3692-81FE-CFEB-6E062EA32A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05B3636C-94E2-0D6A-FD8D-CF73ABF451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341D109-3CEF-126C-D5A0-EBD3CA18D750}"/>
              </a:ext>
            </a:extLst>
          </p:cNvPr>
          <p:cNvSpPr>
            <a:spLocks noGrp="1"/>
          </p:cNvSpPr>
          <p:nvPr>
            <p:ph type="dt" sz="half" idx="10"/>
          </p:nvPr>
        </p:nvSpPr>
        <p:spPr/>
        <p:txBody>
          <a:bodyPr/>
          <a:lstStyle/>
          <a:p>
            <a:fld id="{41FBDD3F-8F7B-6B45-9882-2780D9831556}" type="datetime1">
              <a:rPr lang="en-CA" smtClean="0"/>
              <a:t>2025-08-26</a:t>
            </a:fld>
            <a:endParaRPr lang="en-CA"/>
          </a:p>
        </p:txBody>
      </p:sp>
      <p:sp>
        <p:nvSpPr>
          <p:cNvPr id="5" name="Footer Placeholder 4">
            <a:extLst>
              <a:ext uri="{FF2B5EF4-FFF2-40B4-BE49-F238E27FC236}">
                <a16:creationId xmlns:a16="http://schemas.microsoft.com/office/drawing/2014/main" id="{206288C7-0B4A-FEB9-20D7-9AEA041B14C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AD49C15-D011-1092-BB1F-CA663B726BAB}"/>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1985898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8D444-A8B8-8D0B-8923-D2B8B8B5FDC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B2FA07E-F8A5-98C8-601F-E781D78D8F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DE3C5D0-0D53-2F37-7111-7C667D381D29}"/>
              </a:ext>
            </a:extLst>
          </p:cNvPr>
          <p:cNvSpPr>
            <a:spLocks noGrp="1"/>
          </p:cNvSpPr>
          <p:nvPr>
            <p:ph type="dt" sz="half" idx="10"/>
          </p:nvPr>
        </p:nvSpPr>
        <p:spPr/>
        <p:txBody>
          <a:bodyPr/>
          <a:lstStyle/>
          <a:p>
            <a:fld id="{935251FF-0983-2843-ADA3-678B60D4170E}" type="datetime1">
              <a:rPr lang="en-CA" smtClean="0"/>
              <a:t>2025-08-26</a:t>
            </a:fld>
            <a:endParaRPr lang="en-CA"/>
          </a:p>
        </p:txBody>
      </p:sp>
      <p:sp>
        <p:nvSpPr>
          <p:cNvPr id="5" name="Footer Placeholder 4">
            <a:extLst>
              <a:ext uri="{FF2B5EF4-FFF2-40B4-BE49-F238E27FC236}">
                <a16:creationId xmlns:a16="http://schemas.microsoft.com/office/drawing/2014/main" id="{3CDCDF1A-04C0-66C3-070D-8FC6CE272B7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011311B-7927-F2B2-C3F0-9E12989F34B9}"/>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1700377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F6404C-F958-D202-B3A5-3170B15FCB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183E50E-BE09-D8E5-BAA9-8FA5C11A3F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3F21514-FF39-9D25-5F0B-469633990975}"/>
              </a:ext>
            </a:extLst>
          </p:cNvPr>
          <p:cNvSpPr>
            <a:spLocks noGrp="1"/>
          </p:cNvSpPr>
          <p:nvPr>
            <p:ph type="dt" sz="half" idx="10"/>
          </p:nvPr>
        </p:nvSpPr>
        <p:spPr/>
        <p:txBody>
          <a:bodyPr/>
          <a:lstStyle/>
          <a:p>
            <a:fld id="{05D5BFB2-3D9C-344F-85EA-630F2054026E}" type="datetime1">
              <a:rPr lang="en-CA" smtClean="0"/>
              <a:t>2025-08-26</a:t>
            </a:fld>
            <a:endParaRPr lang="en-CA"/>
          </a:p>
        </p:txBody>
      </p:sp>
      <p:sp>
        <p:nvSpPr>
          <p:cNvPr id="5" name="Footer Placeholder 4">
            <a:extLst>
              <a:ext uri="{FF2B5EF4-FFF2-40B4-BE49-F238E27FC236}">
                <a16:creationId xmlns:a16="http://schemas.microsoft.com/office/drawing/2014/main" id="{60584433-863C-AE57-7FAD-46B385F3476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1D54C0C-AD9E-208E-3C40-89EA19609241}"/>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735597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6E7DB-3414-B72A-6676-E56A1B967FD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1B0A26A-6921-C615-6776-DD61B91A481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D1FB7F9-F405-B73A-6509-33AC91FB4326}"/>
              </a:ext>
            </a:extLst>
          </p:cNvPr>
          <p:cNvSpPr>
            <a:spLocks noGrp="1"/>
          </p:cNvSpPr>
          <p:nvPr>
            <p:ph type="dt" sz="half" idx="10"/>
          </p:nvPr>
        </p:nvSpPr>
        <p:spPr/>
        <p:txBody>
          <a:bodyPr/>
          <a:lstStyle/>
          <a:p>
            <a:fld id="{0CCA3803-2411-8742-B5F4-A9F868ADD351}" type="datetime1">
              <a:rPr lang="en-CA" smtClean="0"/>
              <a:t>2025-08-26</a:t>
            </a:fld>
            <a:endParaRPr lang="en-CA"/>
          </a:p>
        </p:txBody>
      </p:sp>
      <p:sp>
        <p:nvSpPr>
          <p:cNvPr id="5" name="Footer Placeholder 4">
            <a:extLst>
              <a:ext uri="{FF2B5EF4-FFF2-40B4-BE49-F238E27FC236}">
                <a16:creationId xmlns:a16="http://schemas.microsoft.com/office/drawing/2014/main" id="{EA531EEF-00DA-5084-2A0C-5C119C31670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2179E5B-E667-F286-5E49-F16A61CD22E5}"/>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1679253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1833D-2A2B-C5C4-69C2-45D660F045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E6A5AA7-E263-052D-FA61-8293DE48D91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4B7F82-0E24-4A4C-6E36-B3BA337EAAAD}"/>
              </a:ext>
            </a:extLst>
          </p:cNvPr>
          <p:cNvSpPr>
            <a:spLocks noGrp="1"/>
          </p:cNvSpPr>
          <p:nvPr>
            <p:ph type="dt" sz="half" idx="10"/>
          </p:nvPr>
        </p:nvSpPr>
        <p:spPr/>
        <p:txBody>
          <a:bodyPr/>
          <a:lstStyle/>
          <a:p>
            <a:fld id="{82416843-CEB1-D14B-99B0-8FD5D5EE5DED}" type="datetime1">
              <a:rPr lang="en-CA" smtClean="0"/>
              <a:t>2025-08-26</a:t>
            </a:fld>
            <a:endParaRPr lang="en-CA"/>
          </a:p>
        </p:txBody>
      </p:sp>
      <p:sp>
        <p:nvSpPr>
          <p:cNvPr id="5" name="Footer Placeholder 4">
            <a:extLst>
              <a:ext uri="{FF2B5EF4-FFF2-40B4-BE49-F238E27FC236}">
                <a16:creationId xmlns:a16="http://schemas.microsoft.com/office/drawing/2014/main" id="{6C4175D5-4E5D-1674-B892-8F84C31818A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201AB49-02DC-D424-E012-DD8A3DB42019}"/>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261681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1F222-80E5-6543-E124-0729EEAE8EC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448C065-5A3B-B509-2B4D-C91DD5D19B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B32E326-03DC-AC90-2DE6-5410996ECE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92E0E4B3-E097-84EB-F1CF-816E08C2A5AB}"/>
              </a:ext>
            </a:extLst>
          </p:cNvPr>
          <p:cNvSpPr>
            <a:spLocks noGrp="1"/>
          </p:cNvSpPr>
          <p:nvPr>
            <p:ph type="dt" sz="half" idx="10"/>
          </p:nvPr>
        </p:nvSpPr>
        <p:spPr/>
        <p:txBody>
          <a:bodyPr/>
          <a:lstStyle/>
          <a:p>
            <a:fld id="{D7452FC9-8B5B-5448-BF6E-6E07CDD5A536}" type="datetime1">
              <a:rPr lang="en-CA" smtClean="0"/>
              <a:t>2025-08-26</a:t>
            </a:fld>
            <a:endParaRPr lang="en-CA"/>
          </a:p>
        </p:txBody>
      </p:sp>
      <p:sp>
        <p:nvSpPr>
          <p:cNvPr id="6" name="Footer Placeholder 5">
            <a:extLst>
              <a:ext uri="{FF2B5EF4-FFF2-40B4-BE49-F238E27FC236}">
                <a16:creationId xmlns:a16="http://schemas.microsoft.com/office/drawing/2014/main" id="{148C3D99-665C-931E-6B5A-8404AF07834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E7C482F-BB3C-20CB-DCF5-88B774CBE4A9}"/>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1657258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BC8C-7BE6-9D32-6064-21BE47D20FB0}"/>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02DA6CA-16A7-E04E-6617-03F4F742B1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EF808B-0176-32A9-C5E0-CEE9AEF1EC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DE055C9F-A174-B123-F001-A1A3712B72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1456F7-83DF-EDBC-5DB6-616B061B00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DA75D8D4-F8CF-C49E-DCB5-24E9AAE7BA0D}"/>
              </a:ext>
            </a:extLst>
          </p:cNvPr>
          <p:cNvSpPr>
            <a:spLocks noGrp="1"/>
          </p:cNvSpPr>
          <p:nvPr>
            <p:ph type="dt" sz="half" idx="10"/>
          </p:nvPr>
        </p:nvSpPr>
        <p:spPr/>
        <p:txBody>
          <a:bodyPr/>
          <a:lstStyle/>
          <a:p>
            <a:fld id="{64E24F07-F2BC-324F-BDA7-68D924F014AD}" type="datetime1">
              <a:rPr lang="en-CA" smtClean="0"/>
              <a:t>2025-08-26</a:t>
            </a:fld>
            <a:endParaRPr lang="en-CA"/>
          </a:p>
        </p:txBody>
      </p:sp>
      <p:sp>
        <p:nvSpPr>
          <p:cNvPr id="8" name="Footer Placeholder 7">
            <a:extLst>
              <a:ext uri="{FF2B5EF4-FFF2-40B4-BE49-F238E27FC236}">
                <a16:creationId xmlns:a16="http://schemas.microsoft.com/office/drawing/2014/main" id="{684C2E75-9073-4888-6B17-FC832F617DD7}"/>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C08D602-4678-025F-10A4-50D7B59C5281}"/>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2856074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E257D-5C93-1D35-6D7F-8AB83E8091A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80B97D7-42E6-0A7F-9C0D-6E9B4601F4C1}"/>
              </a:ext>
            </a:extLst>
          </p:cNvPr>
          <p:cNvSpPr>
            <a:spLocks noGrp="1"/>
          </p:cNvSpPr>
          <p:nvPr>
            <p:ph type="dt" sz="half" idx="10"/>
          </p:nvPr>
        </p:nvSpPr>
        <p:spPr/>
        <p:txBody>
          <a:bodyPr/>
          <a:lstStyle/>
          <a:p>
            <a:fld id="{309B5FFD-A478-E944-9A86-4804AC638D5E}" type="datetime1">
              <a:rPr lang="en-CA" smtClean="0"/>
              <a:t>2025-08-26</a:t>
            </a:fld>
            <a:endParaRPr lang="en-CA"/>
          </a:p>
        </p:txBody>
      </p:sp>
      <p:sp>
        <p:nvSpPr>
          <p:cNvPr id="4" name="Footer Placeholder 3">
            <a:extLst>
              <a:ext uri="{FF2B5EF4-FFF2-40B4-BE49-F238E27FC236}">
                <a16:creationId xmlns:a16="http://schemas.microsoft.com/office/drawing/2014/main" id="{F5812FAE-90C4-AE05-C4F1-27C6198EB6A5}"/>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3E782F5-1C20-1ADE-D75F-44CB9782ADC9}"/>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3261769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F93635-08DC-C15B-BF5E-A1F47D372C5D}"/>
              </a:ext>
            </a:extLst>
          </p:cNvPr>
          <p:cNvSpPr>
            <a:spLocks noGrp="1"/>
          </p:cNvSpPr>
          <p:nvPr>
            <p:ph type="dt" sz="half" idx="10"/>
          </p:nvPr>
        </p:nvSpPr>
        <p:spPr/>
        <p:txBody>
          <a:bodyPr/>
          <a:lstStyle/>
          <a:p>
            <a:fld id="{37811703-A916-094D-A103-A1F3E7AA7E5D}" type="datetime1">
              <a:rPr lang="en-CA" smtClean="0"/>
              <a:t>2025-08-26</a:t>
            </a:fld>
            <a:endParaRPr lang="en-CA"/>
          </a:p>
        </p:txBody>
      </p:sp>
      <p:sp>
        <p:nvSpPr>
          <p:cNvPr id="3" name="Footer Placeholder 2">
            <a:extLst>
              <a:ext uri="{FF2B5EF4-FFF2-40B4-BE49-F238E27FC236}">
                <a16:creationId xmlns:a16="http://schemas.microsoft.com/office/drawing/2014/main" id="{B0AED0DE-1CD0-34D9-7D55-ED3A8A4E1BA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61FAE13-192D-3571-746E-0DDDF4141670}"/>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3544261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D830F-3333-E7E6-2FB1-61CD0FAAFB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F6AA9B7-CE91-A917-6424-215BA9F64C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81318C6-97BD-4B55-8B09-026C5D19B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02FE45-C323-9D7F-D761-55120C23FABE}"/>
              </a:ext>
            </a:extLst>
          </p:cNvPr>
          <p:cNvSpPr>
            <a:spLocks noGrp="1"/>
          </p:cNvSpPr>
          <p:nvPr>
            <p:ph type="dt" sz="half" idx="10"/>
          </p:nvPr>
        </p:nvSpPr>
        <p:spPr/>
        <p:txBody>
          <a:bodyPr/>
          <a:lstStyle/>
          <a:p>
            <a:fld id="{B157036D-E061-9143-9604-D2E5089AF947}" type="datetime1">
              <a:rPr lang="en-CA" smtClean="0"/>
              <a:t>2025-08-26</a:t>
            </a:fld>
            <a:endParaRPr lang="en-CA"/>
          </a:p>
        </p:txBody>
      </p:sp>
      <p:sp>
        <p:nvSpPr>
          <p:cNvPr id="6" name="Footer Placeholder 5">
            <a:extLst>
              <a:ext uri="{FF2B5EF4-FFF2-40B4-BE49-F238E27FC236}">
                <a16:creationId xmlns:a16="http://schemas.microsoft.com/office/drawing/2014/main" id="{E860F95A-C712-3DB7-8480-0FE9C41598F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B3DB73F-5F6A-A5CF-0C29-8B946A778458}"/>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4044868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62A3A-1195-75F3-F5AA-CE43F7148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1717FF64-A287-912B-0EC9-07881EAB18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707DCAF8-9909-F510-4D4C-12B0F3F07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CD49D8-4E49-2175-4094-AE0E46CA1067}"/>
              </a:ext>
            </a:extLst>
          </p:cNvPr>
          <p:cNvSpPr>
            <a:spLocks noGrp="1"/>
          </p:cNvSpPr>
          <p:nvPr>
            <p:ph type="dt" sz="half" idx="10"/>
          </p:nvPr>
        </p:nvSpPr>
        <p:spPr/>
        <p:txBody>
          <a:bodyPr/>
          <a:lstStyle/>
          <a:p>
            <a:fld id="{F90BDBBB-4F6E-504C-B90D-7C3CDCD10A4F}" type="datetime1">
              <a:rPr lang="en-CA" smtClean="0"/>
              <a:t>2025-08-26</a:t>
            </a:fld>
            <a:endParaRPr lang="en-CA"/>
          </a:p>
        </p:txBody>
      </p:sp>
      <p:sp>
        <p:nvSpPr>
          <p:cNvPr id="6" name="Footer Placeholder 5">
            <a:extLst>
              <a:ext uri="{FF2B5EF4-FFF2-40B4-BE49-F238E27FC236}">
                <a16:creationId xmlns:a16="http://schemas.microsoft.com/office/drawing/2014/main" id="{466A8320-ACC3-D808-D23C-F53ED825DF8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23E33DB-77AA-41EE-C684-8822561CF2AD}"/>
              </a:ext>
            </a:extLst>
          </p:cNvPr>
          <p:cNvSpPr>
            <a:spLocks noGrp="1"/>
          </p:cNvSpPr>
          <p:nvPr>
            <p:ph type="sldNum" sz="quarter" idx="12"/>
          </p:nvPr>
        </p:nvSpPr>
        <p:spPr/>
        <p:txBody>
          <a:bodyPr/>
          <a:lstStyle/>
          <a:p>
            <a:fld id="{3F6170C7-7E6B-1C48-982C-DF6477600C19}" type="slidenum">
              <a:rPr lang="en-CA" smtClean="0"/>
              <a:t>‹#›</a:t>
            </a:fld>
            <a:endParaRPr lang="en-CA"/>
          </a:p>
        </p:txBody>
      </p:sp>
    </p:spTree>
    <p:extLst>
      <p:ext uri="{BB962C8B-B14F-4D97-AF65-F5344CB8AC3E}">
        <p14:creationId xmlns:p14="http://schemas.microsoft.com/office/powerpoint/2010/main" val="1562784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FC9321-ED32-9B97-24F4-EFBA163BDA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96570B8-E7B8-F1EA-29F4-AD98BE45EC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3D7AD03-177F-A52D-B554-B0EED847D0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708196B-0F9B-6945-B406-3817D965DCA8}" type="datetime1">
              <a:rPr lang="en-CA" smtClean="0"/>
              <a:t>2025-08-26</a:t>
            </a:fld>
            <a:endParaRPr lang="en-CA"/>
          </a:p>
        </p:txBody>
      </p:sp>
      <p:sp>
        <p:nvSpPr>
          <p:cNvPr id="5" name="Footer Placeholder 4">
            <a:extLst>
              <a:ext uri="{FF2B5EF4-FFF2-40B4-BE49-F238E27FC236}">
                <a16:creationId xmlns:a16="http://schemas.microsoft.com/office/drawing/2014/main" id="{A711A187-A60C-FC02-E949-7C3DFDA908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348AB275-5DD3-BD38-E2DC-4AE20849B9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F6170C7-7E6B-1C48-982C-DF6477600C19}" type="slidenum">
              <a:rPr lang="en-CA" smtClean="0"/>
              <a:t>‹#›</a:t>
            </a:fld>
            <a:endParaRPr lang="en-CA"/>
          </a:p>
        </p:txBody>
      </p:sp>
    </p:spTree>
    <p:extLst>
      <p:ext uri="{BB962C8B-B14F-4D97-AF65-F5344CB8AC3E}">
        <p14:creationId xmlns:p14="http://schemas.microsoft.com/office/powerpoint/2010/main" val="2950507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chunshan.github.io/MRI-QA/bold/fmri-paradigm-design.html"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A74CF-23E2-0E2A-7EE5-3822AB033305}"/>
              </a:ext>
            </a:extLst>
          </p:cNvPr>
          <p:cNvSpPr>
            <a:spLocks noGrp="1"/>
          </p:cNvSpPr>
          <p:nvPr>
            <p:ph type="ctrTitle"/>
          </p:nvPr>
        </p:nvSpPr>
        <p:spPr>
          <a:xfrm>
            <a:off x="1524000" y="334538"/>
            <a:ext cx="9144000" cy="2387600"/>
          </a:xfrm>
        </p:spPr>
        <p:txBody>
          <a:bodyPr/>
          <a:lstStyle/>
          <a:p>
            <a:r>
              <a:rPr lang="en-CA" dirty="0"/>
              <a:t>Sunnybrook Neuroimaging Summer School 2025</a:t>
            </a:r>
          </a:p>
        </p:txBody>
      </p:sp>
      <p:sp>
        <p:nvSpPr>
          <p:cNvPr id="3" name="Subtitle 2">
            <a:extLst>
              <a:ext uri="{FF2B5EF4-FFF2-40B4-BE49-F238E27FC236}">
                <a16:creationId xmlns:a16="http://schemas.microsoft.com/office/drawing/2014/main" id="{230CCDDE-F945-089A-B696-4ADDC4506FA7}"/>
              </a:ext>
            </a:extLst>
          </p:cNvPr>
          <p:cNvSpPr>
            <a:spLocks noGrp="1"/>
          </p:cNvSpPr>
          <p:nvPr>
            <p:ph type="subTitle" idx="1"/>
          </p:nvPr>
        </p:nvSpPr>
        <p:spPr>
          <a:xfrm>
            <a:off x="1524000" y="3044476"/>
            <a:ext cx="9144000" cy="2921425"/>
          </a:xfrm>
        </p:spPr>
        <p:txBody>
          <a:bodyPr>
            <a:normAutofit/>
          </a:bodyPr>
          <a:lstStyle/>
          <a:p>
            <a:r>
              <a:rPr lang="en-CA" sz="4400" dirty="0"/>
              <a:t>fMRI Module</a:t>
            </a:r>
          </a:p>
          <a:p>
            <a:r>
              <a:rPr lang="en-CA" sz="3600" dirty="0"/>
              <a:t>Lecture #3: </a:t>
            </a:r>
          </a:p>
          <a:p>
            <a:r>
              <a:rPr lang="en-CA" sz="3600" dirty="0"/>
              <a:t>How fMRI Can be Used in Neuroscience + Some Complications and Controversies</a:t>
            </a:r>
          </a:p>
          <a:p>
            <a:r>
              <a:rPr lang="en-CA" dirty="0"/>
              <a:t>Emma Pineau</a:t>
            </a:r>
          </a:p>
        </p:txBody>
      </p:sp>
      <p:sp>
        <p:nvSpPr>
          <p:cNvPr id="4" name="Slide Number Placeholder 3">
            <a:extLst>
              <a:ext uri="{FF2B5EF4-FFF2-40B4-BE49-F238E27FC236}">
                <a16:creationId xmlns:a16="http://schemas.microsoft.com/office/drawing/2014/main" id="{1F4077D7-E6BA-533A-BBF3-ECB2F93F387F}"/>
              </a:ext>
            </a:extLst>
          </p:cNvPr>
          <p:cNvSpPr>
            <a:spLocks noGrp="1"/>
          </p:cNvSpPr>
          <p:nvPr>
            <p:ph type="sldNum" sz="quarter" idx="12"/>
          </p:nvPr>
        </p:nvSpPr>
        <p:spPr/>
        <p:txBody>
          <a:bodyPr/>
          <a:lstStyle/>
          <a:p>
            <a:fld id="{2ADFD679-BBBC-0F4A-9A50-CED9F3CB3897}" type="slidenum">
              <a:rPr lang="en-CA" smtClean="0"/>
              <a:t>1</a:t>
            </a:fld>
            <a:endParaRPr lang="en-CA"/>
          </a:p>
        </p:txBody>
      </p:sp>
    </p:spTree>
    <p:extLst>
      <p:ext uri="{BB962C8B-B14F-4D97-AF65-F5344CB8AC3E}">
        <p14:creationId xmlns:p14="http://schemas.microsoft.com/office/powerpoint/2010/main" val="824308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51ED-AE08-692D-5C3F-3F522411FA1D}"/>
              </a:ext>
            </a:extLst>
          </p:cNvPr>
          <p:cNvSpPr>
            <a:spLocks noGrp="1"/>
          </p:cNvSpPr>
          <p:nvPr>
            <p:ph type="title"/>
          </p:nvPr>
        </p:nvSpPr>
        <p:spPr/>
        <p:txBody>
          <a:bodyPr/>
          <a:lstStyle/>
          <a:p>
            <a:r>
              <a:rPr lang="en-CA" dirty="0"/>
              <a:t>Example: Integration into Clinical Practice</a:t>
            </a:r>
          </a:p>
        </p:txBody>
      </p:sp>
      <p:sp>
        <p:nvSpPr>
          <p:cNvPr id="8" name="Content Placeholder 7">
            <a:extLst>
              <a:ext uri="{FF2B5EF4-FFF2-40B4-BE49-F238E27FC236}">
                <a16:creationId xmlns:a16="http://schemas.microsoft.com/office/drawing/2014/main" id="{6D0B36E3-992F-486C-64E2-993232951C35}"/>
              </a:ext>
            </a:extLst>
          </p:cNvPr>
          <p:cNvSpPr>
            <a:spLocks noGrp="1"/>
          </p:cNvSpPr>
          <p:nvPr>
            <p:ph idx="1"/>
          </p:nvPr>
        </p:nvSpPr>
        <p:spPr/>
        <p:txBody>
          <a:bodyPr/>
          <a:lstStyle/>
          <a:p>
            <a:r>
              <a:rPr lang="en-CA" dirty="0"/>
              <a:t>fMRI guided placement of DBS leads to treat trigeminal neuralgia</a:t>
            </a:r>
          </a:p>
        </p:txBody>
      </p:sp>
      <p:pic>
        <p:nvPicPr>
          <p:cNvPr id="9" name="Content Placeholder 4" descr="A close-up of a brain scan&#10;&#10;AI-generated content may be incorrect.">
            <a:extLst>
              <a:ext uri="{FF2B5EF4-FFF2-40B4-BE49-F238E27FC236}">
                <a16:creationId xmlns:a16="http://schemas.microsoft.com/office/drawing/2014/main" id="{99E2E855-45B0-0371-6B85-CEDB315B7035}"/>
              </a:ext>
            </a:extLst>
          </p:cNvPr>
          <p:cNvPicPr>
            <a:picLocks noChangeAspect="1"/>
          </p:cNvPicPr>
          <p:nvPr/>
        </p:nvPicPr>
        <p:blipFill>
          <a:blip r:embed="rId2"/>
          <a:stretch>
            <a:fillRect/>
          </a:stretch>
        </p:blipFill>
        <p:spPr>
          <a:xfrm>
            <a:off x="392152" y="2620536"/>
            <a:ext cx="8367968" cy="3450428"/>
          </a:xfrm>
          <a:prstGeom prst="rect">
            <a:avLst/>
          </a:prstGeom>
        </p:spPr>
      </p:pic>
      <p:pic>
        <p:nvPicPr>
          <p:cNvPr id="11" name="Picture 10" descr="X-ray of a skull with screws&#10;&#10;AI-generated content may be incorrect.">
            <a:extLst>
              <a:ext uri="{FF2B5EF4-FFF2-40B4-BE49-F238E27FC236}">
                <a16:creationId xmlns:a16="http://schemas.microsoft.com/office/drawing/2014/main" id="{3AF90B9D-1F3B-D5CB-E07B-8C63AD393D90}"/>
              </a:ext>
            </a:extLst>
          </p:cNvPr>
          <p:cNvPicPr>
            <a:picLocks noChangeAspect="1"/>
          </p:cNvPicPr>
          <p:nvPr/>
        </p:nvPicPr>
        <p:blipFill>
          <a:blip r:embed="rId3"/>
          <a:stretch>
            <a:fillRect/>
          </a:stretch>
        </p:blipFill>
        <p:spPr>
          <a:xfrm>
            <a:off x="8760120" y="2620536"/>
            <a:ext cx="3039728" cy="3063201"/>
          </a:xfrm>
          <a:prstGeom prst="rect">
            <a:avLst/>
          </a:prstGeom>
        </p:spPr>
      </p:pic>
      <p:sp>
        <p:nvSpPr>
          <p:cNvPr id="12" name="TextBox 11">
            <a:extLst>
              <a:ext uri="{FF2B5EF4-FFF2-40B4-BE49-F238E27FC236}">
                <a16:creationId xmlns:a16="http://schemas.microsoft.com/office/drawing/2014/main" id="{FDEE3409-A2B4-C439-57C9-B6D1B624A3DC}"/>
              </a:ext>
            </a:extLst>
          </p:cNvPr>
          <p:cNvSpPr txBox="1"/>
          <p:nvPr/>
        </p:nvSpPr>
        <p:spPr>
          <a:xfrm>
            <a:off x="501805" y="6127234"/>
            <a:ext cx="5196468" cy="369332"/>
          </a:xfrm>
          <a:prstGeom prst="rect">
            <a:avLst/>
          </a:prstGeom>
          <a:noFill/>
        </p:spPr>
        <p:txBody>
          <a:bodyPr wrap="square" rtlCol="0">
            <a:spAutoFit/>
          </a:bodyPr>
          <a:lstStyle/>
          <a:p>
            <a:r>
              <a:rPr lang="en-CA" dirty="0" err="1"/>
              <a:t>Saway</a:t>
            </a:r>
            <a:r>
              <a:rPr lang="en-CA" dirty="0"/>
              <a:t> </a:t>
            </a:r>
            <a:r>
              <a:rPr lang="en-CA" i="1" dirty="0"/>
              <a:t>et al., </a:t>
            </a:r>
            <a:r>
              <a:rPr lang="en-CA" dirty="0"/>
              <a:t>Operative Neurosurgery, 2022. </a:t>
            </a:r>
          </a:p>
        </p:txBody>
      </p:sp>
      <p:sp>
        <p:nvSpPr>
          <p:cNvPr id="13" name="Slide Number Placeholder 12">
            <a:extLst>
              <a:ext uri="{FF2B5EF4-FFF2-40B4-BE49-F238E27FC236}">
                <a16:creationId xmlns:a16="http://schemas.microsoft.com/office/drawing/2014/main" id="{AA75BCE0-2118-0E32-1AB9-CF6D55CCB7FE}"/>
              </a:ext>
            </a:extLst>
          </p:cNvPr>
          <p:cNvSpPr>
            <a:spLocks noGrp="1"/>
          </p:cNvSpPr>
          <p:nvPr>
            <p:ph type="sldNum" sz="quarter" idx="12"/>
          </p:nvPr>
        </p:nvSpPr>
        <p:spPr/>
        <p:txBody>
          <a:bodyPr/>
          <a:lstStyle/>
          <a:p>
            <a:fld id="{3F6170C7-7E6B-1C48-982C-DF6477600C19}" type="slidenum">
              <a:rPr lang="en-CA" smtClean="0"/>
              <a:t>10</a:t>
            </a:fld>
            <a:endParaRPr lang="en-CA"/>
          </a:p>
        </p:txBody>
      </p:sp>
    </p:spTree>
    <p:extLst>
      <p:ext uri="{BB962C8B-B14F-4D97-AF65-F5344CB8AC3E}">
        <p14:creationId xmlns:p14="http://schemas.microsoft.com/office/powerpoint/2010/main" val="1450720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7E8E8-3797-4E4B-8C98-F2D9AB08FC45}"/>
              </a:ext>
            </a:extLst>
          </p:cNvPr>
          <p:cNvSpPr>
            <a:spLocks noGrp="1"/>
          </p:cNvSpPr>
          <p:nvPr>
            <p:ph type="title"/>
          </p:nvPr>
        </p:nvSpPr>
        <p:spPr/>
        <p:txBody>
          <a:bodyPr/>
          <a:lstStyle/>
          <a:p>
            <a:r>
              <a:rPr lang="en-CA" dirty="0"/>
              <a:t>Advantages</a:t>
            </a:r>
          </a:p>
        </p:txBody>
      </p:sp>
      <p:sp>
        <p:nvSpPr>
          <p:cNvPr id="3" name="Content Placeholder 2">
            <a:extLst>
              <a:ext uri="{FF2B5EF4-FFF2-40B4-BE49-F238E27FC236}">
                <a16:creationId xmlns:a16="http://schemas.microsoft.com/office/drawing/2014/main" id="{8B2BBE8F-E8C7-B62E-0CA2-442ADB5CBEAB}"/>
              </a:ext>
            </a:extLst>
          </p:cNvPr>
          <p:cNvSpPr>
            <a:spLocks noGrp="1"/>
          </p:cNvSpPr>
          <p:nvPr>
            <p:ph idx="1"/>
          </p:nvPr>
        </p:nvSpPr>
        <p:spPr/>
        <p:txBody>
          <a:bodyPr/>
          <a:lstStyle/>
          <a:p>
            <a:r>
              <a:rPr lang="en-CA" dirty="0"/>
              <a:t>Able to localize regions of the brain whose activation is associated with specific functions</a:t>
            </a:r>
          </a:p>
          <a:p>
            <a:r>
              <a:rPr lang="en-CA" dirty="0"/>
              <a:t>Hypothesis driven – clear research question from the choice of task/stimulation</a:t>
            </a:r>
          </a:p>
          <a:p>
            <a:r>
              <a:rPr lang="en-CA" dirty="0"/>
              <a:t>Clinical utility in treatment planning and monitoring</a:t>
            </a:r>
          </a:p>
        </p:txBody>
      </p:sp>
      <p:sp>
        <p:nvSpPr>
          <p:cNvPr id="4" name="Slide Number Placeholder 3">
            <a:extLst>
              <a:ext uri="{FF2B5EF4-FFF2-40B4-BE49-F238E27FC236}">
                <a16:creationId xmlns:a16="http://schemas.microsoft.com/office/drawing/2014/main" id="{5FE82015-BF5B-C4ED-77CA-C7B7654B5C9D}"/>
              </a:ext>
            </a:extLst>
          </p:cNvPr>
          <p:cNvSpPr>
            <a:spLocks noGrp="1"/>
          </p:cNvSpPr>
          <p:nvPr>
            <p:ph type="sldNum" sz="quarter" idx="12"/>
          </p:nvPr>
        </p:nvSpPr>
        <p:spPr/>
        <p:txBody>
          <a:bodyPr/>
          <a:lstStyle/>
          <a:p>
            <a:fld id="{3F6170C7-7E6B-1C48-982C-DF6477600C19}" type="slidenum">
              <a:rPr lang="en-CA" smtClean="0"/>
              <a:t>11</a:t>
            </a:fld>
            <a:endParaRPr lang="en-CA"/>
          </a:p>
        </p:txBody>
      </p:sp>
    </p:spTree>
    <p:extLst>
      <p:ext uri="{BB962C8B-B14F-4D97-AF65-F5344CB8AC3E}">
        <p14:creationId xmlns:p14="http://schemas.microsoft.com/office/powerpoint/2010/main" val="1167740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B2AA0-8237-70BB-F935-700B5C2C9E4C}"/>
              </a:ext>
            </a:extLst>
          </p:cNvPr>
          <p:cNvSpPr>
            <a:spLocks noGrp="1"/>
          </p:cNvSpPr>
          <p:nvPr>
            <p:ph type="title"/>
          </p:nvPr>
        </p:nvSpPr>
        <p:spPr/>
        <p:txBody>
          <a:bodyPr/>
          <a:lstStyle/>
          <a:p>
            <a:r>
              <a:rPr lang="en-CA" dirty="0"/>
              <a:t>Limitations </a:t>
            </a:r>
          </a:p>
        </p:txBody>
      </p:sp>
      <p:sp>
        <p:nvSpPr>
          <p:cNvPr id="3" name="Content Placeholder 2">
            <a:extLst>
              <a:ext uri="{FF2B5EF4-FFF2-40B4-BE49-F238E27FC236}">
                <a16:creationId xmlns:a16="http://schemas.microsoft.com/office/drawing/2014/main" id="{E24A1B3B-2F28-5C6C-037D-A06EF7895331}"/>
              </a:ext>
            </a:extLst>
          </p:cNvPr>
          <p:cNvSpPr>
            <a:spLocks noGrp="1"/>
          </p:cNvSpPr>
          <p:nvPr>
            <p:ph idx="1"/>
          </p:nvPr>
        </p:nvSpPr>
        <p:spPr/>
        <p:txBody>
          <a:bodyPr/>
          <a:lstStyle/>
          <a:p>
            <a:r>
              <a:rPr lang="en-CA" dirty="0"/>
              <a:t>Requires compliance from patient/participant</a:t>
            </a:r>
          </a:p>
          <a:p>
            <a:r>
              <a:rPr lang="en-CA" dirty="0"/>
              <a:t>Difficult in children and certain clinical populations (e.g., dementia patients)</a:t>
            </a:r>
          </a:p>
          <a:p>
            <a:r>
              <a:rPr lang="en-CA" dirty="0"/>
              <a:t>Some subjects might use different strategies to perform the task (e.g., squinting rather than using active inhibition in switching tasks)</a:t>
            </a:r>
          </a:p>
        </p:txBody>
      </p:sp>
      <p:sp>
        <p:nvSpPr>
          <p:cNvPr id="4" name="Slide Number Placeholder 3">
            <a:extLst>
              <a:ext uri="{FF2B5EF4-FFF2-40B4-BE49-F238E27FC236}">
                <a16:creationId xmlns:a16="http://schemas.microsoft.com/office/drawing/2014/main" id="{2D181B7B-1C28-CC2C-8B74-1E2991871FF8}"/>
              </a:ext>
            </a:extLst>
          </p:cNvPr>
          <p:cNvSpPr>
            <a:spLocks noGrp="1"/>
          </p:cNvSpPr>
          <p:nvPr>
            <p:ph type="sldNum" sz="quarter" idx="12"/>
          </p:nvPr>
        </p:nvSpPr>
        <p:spPr/>
        <p:txBody>
          <a:bodyPr/>
          <a:lstStyle/>
          <a:p>
            <a:fld id="{3F6170C7-7E6B-1C48-982C-DF6477600C19}" type="slidenum">
              <a:rPr lang="en-CA" smtClean="0"/>
              <a:t>12</a:t>
            </a:fld>
            <a:endParaRPr lang="en-CA"/>
          </a:p>
        </p:txBody>
      </p:sp>
    </p:spTree>
    <p:extLst>
      <p:ext uri="{BB962C8B-B14F-4D97-AF65-F5344CB8AC3E}">
        <p14:creationId xmlns:p14="http://schemas.microsoft.com/office/powerpoint/2010/main" val="3914551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11F65-E249-809E-DD64-AD4B8CBF137C}"/>
              </a:ext>
            </a:extLst>
          </p:cNvPr>
          <p:cNvSpPr>
            <a:spLocks noGrp="1"/>
          </p:cNvSpPr>
          <p:nvPr>
            <p:ph type="title"/>
          </p:nvPr>
        </p:nvSpPr>
        <p:spPr/>
        <p:txBody>
          <a:bodyPr/>
          <a:lstStyle/>
          <a:p>
            <a:r>
              <a:rPr lang="en-CA" dirty="0"/>
              <a:t>Resting State fMRI</a:t>
            </a:r>
          </a:p>
        </p:txBody>
      </p:sp>
      <p:sp>
        <p:nvSpPr>
          <p:cNvPr id="3" name="Content Placeholder 2">
            <a:extLst>
              <a:ext uri="{FF2B5EF4-FFF2-40B4-BE49-F238E27FC236}">
                <a16:creationId xmlns:a16="http://schemas.microsoft.com/office/drawing/2014/main" id="{80D0FA53-D77D-D9B9-5517-7886A9E8D1FC}"/>
              </a:ext>
            </a:extLst>
          </p:cNvPr>
          <p:cNvSpPr>
            <a:spLocks noGrp="1"/>
          </p:cNvSpPr>
          <p:nvPr>
            <p:ph idx="1"/>
          </p:nvPr>
        </p:nvSpPr>
        <p:spPr>
          <a:xfrm>
            <a:off x="838200" y="1836776"/>
            <a:ext cx="10515600" cy="4351338"/>
          </a:xfrm>
        </p:spPr>
        <p:txBody>
          <a:bodyPr/>
          <a:lstStyle/>
          <a:p>
            <a:pPr marL="0" indent="0">
              <a:buNone/>
            </a:pPr>
            <a:r>
              <a:rPr lang="en-CA" dirty="0"/>
              <a:t>Basic Assumptions:</a:t>
            </a:r>
          </a:p>
          <a:p>
            <a:r>
              <a:rPr lang="en-CA" dirty="0"/>
              <a:t>The brain is always active, even “at rest”</a:t>
            </a:r>
          </a:p>
          <a:p>
            <a:r>
              <a:rPr lang="en-CA" dirty="0"/>
              <a:t>The BOLD signal is constantly fluctuating in the absence of a task</a:t>
            </a:r>
          </a:p>
          <a:p>
            <a:endParaRPr lang="en-CA" dirty="0"/>
          </a:p>
          <a:p>
            <a:pPr marL="0" indent="0">
              <a:buNone/>
            </a:pPr>
            <a:r>
              <a:rPr lang="en-CA" dirty="0"/>
              <a:t>Goal: </a:t>
            </a:r>
          </a:p>
          <a:p>
            <a:r>
              <a:rPr lang="en-CA" dirty="0"/>
              <a:t>Find patterns in the signal fluctuations of distant brain voxels </a:t>
            </a:r>
          </a:p>
        </p:txBody>
      </p:sp>
      <p:sp>
        <p:nvSpPr>
          <p:cNvPr id="4" name="Slide Number Placeholder 3">
            <a:extLst>
              <a:ext uri="{FF2B5EF4-FFF2-40B4-BE49-F238E27FC236}">
                <a16:creationId xmlns:a16="http://schemas.microsoft.com/office/drawing/2014/main" id="{F0B78FE9-4C06-44FA-F913-79D0EB7267FB}"/>
              </a:ext>
            </a:extLst>
          </p:cNvPr>
          <p:cNvSpPr>
            <a:spLocks noGrp="1"/>
          </p:cNvSpPr>
          <p:nvPr>
            <p:ph type="sldNum" sz="quarter" idx="12"/>
          </p:nvPr>
        </p:nvSpPr>
        <p:spPr/>
        <p:txBody>
          <a:bodyPr/>
          <a:lstStyle/>
          <a:p>
            <a:fld id="{3F6170C7-7E6B-1C48-982C-DF6477600C19}" type="slidenum">
              <a:rPr lang="en-CA" smtClean="0"/>
              <a:t>13</a:t>
            </a:fld>
            <a:endParaRPr lang="en-CA"/>
          </a:p>
        </p:txBody>
      </p:sp>
    </p:spTree>
    <p:extLst>
      <p:ext uri="{BB962C8B-B14F-4D97-AF65-F5344CB8AC3E}">
        <p14:creationId xmlns:p14="http://schemas.microsoft.com/office/powerpoint/2010/main" val="1468793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B7224-BF5E-C4F2-4A7A-4AA354FDDF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2B95B-13AC-DB2E-03F5-A29890F99792}"/>
              </a:ext>
            </a:extLst>
          </p:cNvPr>
          <p:cNvSpPr>
            <a:spLocks noGrp="1"/>
          </p:cNvSpPr>
          <p:nvPr>
            <p:ph type="title"/>
          </p:nvPr>
        </p:nvSpPr>
        <p:spPr/>
        <p:txBody>
          <a:bodyPr/>
          <a:lstStyle/>
          <a:p>
            <a:r>
              <a:rPr lang="en-CA" dirty="0"/>
              <a:t>Functional Connectivity </a:t>
            </a:r>
          </a:p>
        </p:txBody>
      </p:sp>
      <p:sp>
        <p:nvSpPr>
          <p:cNvPr id="3" name="Content Placeholder 2">
            <a:extLst>
              <a:ext uri="{FF2B5EF4-FFF2-40B4-BE49-F238E27FC236}">
                <a16:creationId xmlns:a16="http://schemas.microsoft.com/office/drawing/2014/main" id="{80B35EAC-565C-394D-EC8D-058E31935BE3}"/>
              </a:ext>
            </a:extLst>
          </p:cNvPr>
          <p:cNvSpPr>
            <a:spLocks noGrp="1"/>
          </p:cNvSpPr>
          <p:nvPr>
            <p:ph idx="1"/>
          </p:nvPr>
        </p:nvSpPr>
        <p:spPr>
          <a:xfrm>
            <a:off x="838200" y="1825625"/>
            <a:ext cx="5257800" cy="4351338"/>
          </a:xfrm>
        </p:spPr>
        <p:txBody>
          <a:bodyPr>
            <a:normAutofit fontScale="92500" lnSpcReduction="10000"/>
          </a:bodyPr>
          <a:lstStyle/>
          <a:p>
            <a:r>
              <a:rPr lang="en-CA" dirty="0"/>
              <a:t>A measure of the statistical interdependence of disparate voxels/ROIs timeseries </a:t>
            </a:r>
          </a:p>
          <a:p>
            <a:r>
              <a:rPr lang="en-CA" dirty="0"/>
              <a:t>Simply: the correlation between timeseries</a:t>
            </a:r>
          </a:p>
          <a:p>
            <a:r>
              <a:rPr lang="en-CA" dirty="0"/>
              <a:t>This doesn’t imply “wiring together” as it may be mediated by an intermediate or common input</a:t>
            </a:r>
          </a:p>
          <a:p>
            <a:r>
              <a:rPr lang="en-CA" dirty="0"/>
              <a:t> the opposite is generally true: “if they wire together they fire together” </a:t>
            </a:r>
          </a:p>
        </p:txBody>
      </p:sp>
      <p:pic>
        <p:nvPicPr>
          <p:cNvPr id="4" name="Google Shape;179;g1f6c4301731_1_172">
            <a:extLst>
              <a:ext uri="{FF2B5EF4-FFF2-40B4-BE49-F238E27FC236}">
                <a16:creationId xmlns:a16="http://schemas.microsoft.com/office/drawing/2014/main" id="{E6888597-8B85-B99F-105B-C239403EAD25}"/>
              </a:ext>
            </a:extLst>
          </p:cNvPr>
          <p:cNvPicPr preferRelativeResize="0"/>
          <p:nvPr/>
        </p:nvPicPr>
        <p:blipFill>
          <a:blip r:embed="rId2">
            <a:alphaModFix/>
          </a:blip>
          <a:stretch>
            <a:fillRect/>
          </a:stretch>
        </p:blipFill>
        <p:spPr>
          <a:xfrm>
            <a:off x="6096000" y="2155767"/>
            <a:ext cx="5133278" cy="3534936"/>
          </a:xfrm>
          <a:prstGeom prst="rect">
            <a:avLst/>
          </a:prstGeom>
          <a:noFill/>
          <a:ln>
            <a:noFill/>
          </a:ln>
        </p:spPr>
      </p:pic>
      <p:sp>
        <p:nvSpPr>
          <p:cNvPr id="5" name="TextBox 4">
            <a:extLst>
              <a:ext uri="{FF2B5EF4-FFF2-40B4-BE49-F238E27FC236}">
                <a16:creationId xmlns:a16="http://schemas.microsoft.com/office/drawing/2014/main" id="{6270EC78-5516-D1D7-E338-632AF09801E3}"/>
              </a:ext>
            </a:extLst>
          </p:cNvPr>
          <p:cNvSpPr txBox="1"/>
          <p:nvPr/>
        </p:nvSpPr>
        <p:spPr>
          <a:xfrm>
            <a:off x="6660995" y="5908100"/>
            <a:ext cx="4003288" cy="646331"/>
          </a:xfrm>
          <a:prstGeom prst="rect">
            <a:avLst/>
          </a:prstGeom>
          <a:noFill/>
        </p:spPr>
        <p:txBody>
          <a:bodyPr wrap="square" rtlCol="0">
            <a:spAutoFit/>
          </a:bodyPr>
          <a:lstStyle/>
          <a:p>
            <a:r>
              <a:rPr lang="en-US" dirty="0">
                <a:ea typeface="Arial"/>
                <a:cs typeface="Arial"/>
                <a:sym typeface="Arial"/>
              </a:rPr>
              <a:t>Gay</a:t>
            </a:r>
            <a:r>
              <a:rPr lang="en-US" dirty="0"/>
              <a:t> </a:t>
            </a:r>
            <a:r>
              <a:rPr lang="en-US" i="1" dirty="0">
                <a:ea typeface="Arial"/>
                <a:cs typeface="Arial"/>
                <a:sym typeface="Arial"/>
              </a:rPr>
              <a:t>et al</a:t>
            </a:r>
            <a:r>
              <a:rPr lang="en-US" dirty="0">
                <a:ea typeface="Arial"/>
                <a:cs typeface="Arial"/>
                <a:sym typeface="Arial"/>
              </a:rPr>
              <a:t>., Journal of Manipulative and Physiological Therapeutics, 2014</a:t>
            </a:r>
            <a:endParaRPr lang="en-CA" dirty="0"/>
          </a:p>
        </p:txBody>
      </p:sp>
      <p:sp>
        <p:nvSpPr>
          <p:cNvPr id="6" name="Slide Number Placeholder 5">
            <a:extLst>
              <a:ext uri="{FF2B5EF4-FFF2-40B4-BE49-F238E27FC236}">
                <a16:creationId xmlns:a16="http://schemas.microsoft.com/office/drawing/2014/main" id="{34B94ADC-8164-7528-3824-3CE0A3B2CFEA}"/>
              </a:ext>
            </a:extLst>
          </p:cNvPr>
          <p:cNvSpPr>
            <a:spLocks noGrp="1"/>
          </p:cNvSpPr>
          <p:nvPr>
            <p:ph type="sldNum" sz="quarter" idx="12"/>
          </p:nvPr>
        </p:nvSpPr>
        <p:spPr/>
        <p:txBody>
          <a:bodyPr/>
          <a:lstStyle/>
          <a:p>
            <a:fld id="{3F6170C7-7E6B-1C48-982C-DF6477600C19}" type="slidenum">
              <a:rPr lang="en-CA" smtClean="0"/>
              <a:t>14</a:t>
            </a:fld>
            <a:endParaRPr lang="en-CA"/>
          </a:p>
        </p:txBody>
      </p:sp>
    </p:spTree>
    <p:extLst>
      <p:ext uri="{BB962C8B-B14F-4D97-AF65-F5344CB8AC3E}">
        <p14:creationId xmlns:p14="http://schemas.microsoft.com/office/powerpoint/2010/main" val="4258231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0C566-4960-C598-5ED5-A4091B4FD430}"/>
              </a:ext>
            </a:extLst>
          </p:cNvPr>
          <p:cNvSpPr>
            <a:spLocks noGrp="1"/>
          </p:cNvSpPr>
          <p:nvPr>
            <p:ph type="title"/>
          </p:nvPr>
        </p:nvSpPr>
        <p:spPr/>
        <p:txBody>
          <a:bodyPr/>
          <a:lstStyle/>
          <a:p>
            <a:r>
              <a:rPr lang="en-CA" dirty="0"/>
              <a:t>Brain Networks</a:t>
            </a:r>
          </a:p>
        </p:txBody>
      </p:sp>
      <p:sp>
        <p:nvSpPr>
          <p:cNvPr id="3" name="Content Placeholder 2">
            <a:extLst>
              <a:ext uri="{FF2B5EF4-FFF2-40B4-BE49-F238E27FC236}">
                <a16:creationId xmlns:a16="http://schemas.microsoft.com/office/drawing/2014/main" id="{79D11AFC-8ABF-1AC9-326E-C4F50E5F0B48}"/>
              </a:ext>
            </a:extLst>
          </p:cNvPr>
          <p:cNvSpPr>
            <a:spLocks noGrp="1"/>
          </p:cNvSpPr>
          <p:nvPr>
            <p:ph idx="1"/>
          </p:nvPr>
        </p:nvSpPr>
        <p:spPr>
          <a:xfrm>
            <a:off x="838200" y="1825625"/>
            <a:ext cx="5038493" cy="4351338"/>
          </a:xfrm>
        </p:spPr>
        <p:txBody>
          <a:bodyPr/>
          <a:lstStyle/>
          <a:p>
            <a:r>
              <a:rPr lang="en-CA" dirty="0"/>
              <a:t>Brain networks: groups of regions that show high functional connectivity over time</a:t>
            </a:r>
          </a:p>
          <a:p>
            <a:r>
              <a:rPr lang="en-CA" dirty="0"/>
              <a:t>Networks are often large and distributed</a:t>
            </a:r>
          </a:p>
          <a:p>
            <a:r>
              <a:rPr lang="en-CA" dirty="0"/>
              <a:t>Networks can be associated with specific functions (e.g., attention network, memory network etc.) </a:t>
            </a:r>
          </a:p>
        </p:txBody>
      </p:sp>
      <p:pic>
        <p:nvPicPr>
          <p:cNvPr id="1026" name="Picture 2" descr="Large-scale brain networks identified in the independent component analysis. The visual network (occipital network) divided into A) medial part and B) lateral part. The somatomotor network (pericentral network) divided into C) ventral part and D) dorsal part. The control network (lateral frontoparietal network) divided into E) right part and F) left part. G) Attention network (dorsal frontoparietal network), H) salience network (midcingulo-insular network), and I) default network (medial frontoparietal network). Yellow represents regions positively correlated within the network, and purple represents regions negatively correlated. Brighter color represents stronger correlation.">
            <a:extLst>
              <a:ext uri="{FF2B5EF4-FFF2-40B4-BE49-F238E27FC236}">
                <a16:creationId xmlns:a16="http://schemas.microsoft.com/office/drawing/2014/main" id="{5E2FC116-3001-53CE-664E-67A23F8BA3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8205" y="520931"/>
            <a:ext cx="5631365" cy="52599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B41B35A-C3E9-980C-CD05-B053AAF02B99}"/>
              </a:ext>
            </a:extLst>
          </p:cNvPr>
          <p:cNvSpPr txBox="1"/>
          <p:nvPr/>
        </p:nvSpPr>
        <p:spPr>
          <a:xfrm>
            <a:off x="6177776" y="6066263"/>
            <a:ext cx="4159404" cy="367991"/>
          </a:xfrm>
          <a:prstGeom prst="rect">
            <a:avLst/>
          </a:prstGeom>
          <a:noFill/>
        </p:spPr>
        <p:txBody>
          <a:bodyPr wrap="square" rtlCol="0">
            <a:spAutoFit/>
          </a:bodyPr>
          <a:lstStyle/>
          <a:p>
            <a:r>
              <a:rPr lang="en-CA" dirty="0"/>
              <a:t>Andin </a:t>
            </a:r>
            <a:r>
              <a:rPr lang="en-CA" i="1" dirty="0"/>
              <a:t>et al., </a:t>
            </a:r>
            <a:r>
              <a:rPr lang="en-CA" dirty="0" err="1"/>
              <a:t>Neuropsychologia</a:t>
            </a:r>
            <a:r>
              <a:rPr lang="en-CA" dirty="0"/>
              <a:t>, 2022</a:t>
            </a:r>
          </a:p>
        </p:txBody>
      </p:sp>
      <p:sp>
        <p:nvSpPr>
          <p:cNvPr id="5" name="Slide Number Placeholder 4">
            <a:extLst>
              <a:ext uri="{FF2B5EF4-FFF2-40B4-BE49-F238E27FC236}">
                <a16:creationId xmlns:a16="http://schemas.microsoft.com/office/drawing/2014/main" id="{D93B9BF9-8DA8-43B1-BFA6-D9D173DEB230}"/>
              </a:ext>
            </a:extLst>
          </p:cNvPr>
          <p:cNvSpPr>
            <a:spLocks noGrp="1"/>
          </p:cNvSpPr>
          <p:nvPr>
            <p:ph type="sldNum" sz="quarter" idx="12"/>
          </p:nvPr>
        </p:nvSpPr>
        <p:spPr/>
        <p:txBody>
          <a:bodyPr/>
          <a:lstStyle/>
          <a:p>
            <a:fld id="{3F6170C7-7E6B-1C48-982C-DF6477600C19}" type="slidenum">
              <a:rPr lang="en-CA" smtClean="0"/>
              <a:t>15</a:t>
            </a:fld>
            <a:endParaRPr lang="en-CA"/>
          </a:p>
        </p:txBody>
      </p:sp>
    </p:spTree>
    <p:extLst>
      <p:ext uri="{BB962C8B-B14F-4D97-AF65-F5344CB8AC3E}">
        <p14:creationId xmlns:p14="http://schemas.microsoft.com/office/powerpoint/2010/main" val="1064184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1EC3D-239E-D80D-2092-21BEBE56C936}"/>
              </a:ext>
            </a:extLst>
          </p:cNvPr>
          <p:cNvSpPr>
            <a:spLocks noGrp="1"/>
          </p:cNvSpPr>
          <p:nvPr>
            <p:ph type="title"/>
          </p:nvPr>
        </p:nvSpPr>
        <p:spPr/>
        <p:txBody>
          <a:bodyPr/>
          <a:lstStyle/>
          <a:p>
            <a:r>
              <a:rPr lang="en-CA" dirty="0"/>
              <a:t>Example: The Default Mode Network </a:t>
            </a:r>
          </a:p>
        </p:txBody>
      </p:sp>
      <p:sp>
        <p:nvSpPr>
          <p:cNvPr id="3" name="Content Placeholder 2">
            <a:extLst>
              <a:ext uri="{FF2B5EF4-FFF2-40B4-BE49-F238E27FC236}">
                <a16:creationId xmlns:a16="http://schemas.microsoft.com/office/drawing/2014/main" id="{0C73409C-F7A1-CE86-DAE0-03BB9C4327DC}"/>
              </a:ext>
            </a:extLst>
          </p:cNvPr>
          <p:cNvSpPr>
            <a:spLocks noGrp="1"/>
          </p:cNvSpPr>
          <p:nvPr>
            <p:ph idx="1"/>
          </p:nvPr>
        </p:nvSpPr>
        <p:spPr/>
        <p:txBody>
          <a:bodyPr/>
          <a:lstStyle/>
          <a:p>
            <a:r>
              <a:rPr lang="en-CA" dirty="0"/>
              <a:t>Brain network that is anti-correlated to task performance</a:t>
            </a:r>
          </a:p>
        </p:txBody>
      </p:sp>
      <p:pic>
        <p:nvPicPr>
          <p:cNvPr id="4" name="Picture 3" descr="A diagram of a brain&#10;&#10;Description automatically generated">
            <a:extLst>
              <a:ext uri="{FF2B5EF4-FFF2-40B4-BE49-F238E27FC236}">
                <a16:creationId xmlns:a16="http://schemas.microsoft.com/office/drawing/2014/main" id="{F696BD61-DC61-69AE-D5B2-0F7CCB075278}"/>
              </a:ext>
            </a:extLst>
          </p:cNvPr>
          <p:cNvPicPr>
            <a:picLocks noChangeAspect="1"/>
          </p:cNvPicPr>
          <p:nvPr/>
        </p:nvPicPr>
        <p:blipFill>
          <a:blip r:embed="rId2"/>
          <a:stretch>
            <a:fillRect/>
          </a:stretch>
        </p:blipFill>
        <p:spPr>
          <a:xfrm>
            <a:off x="2086718" y="2808970"/>
            <a:ext cx="7583754" cy="3502930"/>
          </a:xfrm>
          <a:prstGeom prst="rect">
            <a:avLst/>
          </a:prstGeom>
        </p:spPr>
      </p:pic>
      <p:sp>
        <p:nvSpPr>
          <p:cNvPr id="5" name="TextBox 4">
            <a:extLst>
              <a:ext uri="{FF2B5EF4-FFF2-40B4-BE49-F238E27FC236}">
                <a16:creationId xmlns:a16="http://schemas.microsoft.com/office/drawing/2014/main" id="{F6586B49-8C9C-59A0-7760-BE79F3B71A76}"/>
              </a:ext>
            </a:extLst>
          </p:cNvPr>
          <p:cNvSpPr txBox="1"/>
          <p:nvPr/>
        </p:nvSpPr>
        <p:spPr>
          <a:xfrm>
            <a:off x="2086718" y="6311900"/>
            <a:ext cx="3666067" cy="338554"/>
          </a:xfrm>
          <a:prstGeom prst="rect">
            <a:avLst/>
          </a:prstGeom>
          <a:noFill/>
        </p:spPr>
        <p:txBody>
          <a:bodyPr wrap="square" rtlCol="0">
            <a:spAutoFit/>
          </a:bodyPr>
          <a:lstStyle/>
          <a:p>
            <a:r>
              <a:rPr lang="en-CA" sz="1600" dirty="0">
                <a:solidFill>
                  <a:schemeClr val="tx1">
                    <a:lumMod val="50000"/>
                  </a:schemeClr>
                </a:solidFill>
              </a:rPr>
              <a:t>Jackson et al., </a:t>
            </a:r>
            <a:r>
              <a:rPr lang="en-CA" sz="1600" i="1" dirty="0">
                <a:solidFill>
                  <a:schemeClr val="tx1">
                    <a:lumMod val="50000"/>
                  </a:schemeClr>
                </a:solidFill>
              </a:rPr>
              <a:t>Cortex, </a:t>
            </a:r>
            <a:r>
              <a:rPr lang="en-CA" sz="1600" dirty="0">
                <a:solidFill>
                  <a:schemeClr val="tx1">
                    <a:lumMod val="50000"/>
                  </a:schemeClr>
                </a:solidFill>
              </a:rPr>
              <a:t>2023 </a:t>
            </a:r>
          </a:p>
        </p:txBody>
      </p:sp>
      <p:sp>
        <p:nvSpPr>
          <p:cNvPr id="6" name="Slide Number Placeholder 5">
            <a:extLst>
              <a:ext uri="{FF2B5EF4-FFF2-40B4-BE49-F238E27FC236}">
                <a16:creationId xmlns:a16="http://schemas.microsoft.com/office/drawing/2014/main" id="{D47405BC-E8A5-91F0-B6EE-7EE9621C7C69}"/>
              </a:ext>
            </a:extLst>
          </p:cNvPr>
          <p:cNvSpPr>
            <a:spLocks noGrp="1"/>
          </p:cNvSpPr>
          <p:nvPr>
            <p:ph type="sldNum" sz="quarter" idx="12"/>
          </p:nvPr>
        </p:nvSpPr>
        <p:spPr/>
        <p:txBody>
          <a:bodyPr/>
          <a:lstStyle/>
          <a:p>
            <a:fld id="{3F6170C7-7E6B-1C48-982C-DF6477600C19}" type="slidenum">
              <a:rPr lang="en-CA" smtClean="0"/>
              <a:t>16</a:t>
            </a:fld>
            <a:endParaRPr lang="en-CA"/>
          </a:p>
        </p:txBody>
      </p:sp>
    </p:spTree>
    <p:extLst>
      <p:ext uri="{BB962C8B-B14F-4D97-AF65-F5344CB8AC3E}">
        <p14:creationId xmlns:p14="http://schemas.microsoft.com/office/powerpoint/2010/main" val="925499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48ECD-415B-282D-7BC2-554061ED5982}"/>
              </a:ext>
            </a:extLst>
          </p:cNvPr>
          <p:cNvSpPr>
            <a:spLocks noGrp="1"/>
          </p:cNvSpPr>
          <p:nvPr>
            <p:ph type="title"/>
          </p:nvPr>
        </p:nvSpPr>
        <p:spPr>
          <a:xfrm>
            <a:off x="838200" y="500062"/>
            <a:ext cx="10515600" cy="1325563"/>
          </a:xfrm>
        </p:spPr>
        <p:txBody>
          <a:bodyPr/>
          <a:lstStyle/>
          <a:p>
            <a:r>
              <a:rPr lang="en-CA" dirty="0"/>
              <a:t>Example: fMRI Detectable DMN Alterations in Alzheimer’s Disease </a:t>
            </a:r>
          </a:p>
        </p:txBody>
      </p:sp>
      <p:sp>
        <p:nvSpPr>
          <p:cNvPr id="3" name="Content Placeholder 2">
            <a:extLst>
              <a:ext uri="{FF2B5EF4-FFF2-40B4-BE49-F238E27FC236}">
                <a16:creationId xmlns:a16="http://schemas.microsoft.com/office/drawing/2014/main" id="{976103CA-CBE1-D5D2-DB2C-CCD4CE9068CD}"/>
              </a:ext>
            </a:extLst>
          </p:cNvPr>
          <p:cNvSpPr>
            <a:spLocks noGrp="1"/>
          </p:cNvSpPr>
          <p:nvPr>
            <p:ph idx="1"/>
          </p:nvPr>
        </p:nvSpPr>
        <p:spPr>
          <a:xfrm>
            <a:off x="852053" y="2187574"/>
            <a:ext cx="4883727" cy="4351338"/>
          </a:xfrm>
        </p:spPr>
        <p:txBody>
          <a:bodyPr/>
          <a:lstStyle/>
          <a:p>
            <a:r>
              <a:rPr lang="en-CA" dirty="0"/>
              <a:t>In some conditions, like Alzheimer’s Disease, there is alterations in the “usual” functional connectivity of the DMN</a:t>
            </a:r>
          </a:p>
          <a:p>
            <a:r>
              <a:rPr lang="en-CA" dirty="0"/>
              <a:t>Perhaps changing DMN connectivity is a factor in cognitive impairment</a:t>
            </a:r>
          </a:p>
        </p:txBody>
      </p:sp>
      <p:pic>
        <p:nvPicPr>
          <p:cNvPr id="2050" name="Picture 2" descr="Frontiers | Default Mode Network Complexity and Cognitive Decline in Mild  Alzheimer's Disease">
            <a:extLst>
              <a:ext uri="{FF2B5EF4-FFF2-40B4-BE49-F238E27FC236}">
                <a16:creationId xmlns:a16="http://schemas.microsoft.com/office/drawing/2014/main" id="{9CDFA870-1EAB-AA08-6FA3-66841C3A4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8181" y="1825625"/>
            <a:ext cx="5750575" cy="410145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41E38BE-003F-CEFA-D97D-B0B4438AB47D}"/>
              </a:ext>
            </a:extLst>
          </p:cNvPr>
          <p:cNvSpPr>
            <a:spLocks noGrp="1"/>
          </p:cNvSpPr>
          <p:nvPr>
            <p:ph type="sldNum" sz="quarter" idx="12"/>
          </p:nvPr>
        </p:nvSpPr>
        <p:spPr/>
        <p:txBody>
          <a:bodyPr/>
          <a:lstStyle/>
          <a:p>
            <a:fld id="{3F6170C7-7E6B-1C48-982C-DF6477600C19}" type="slidenum">
              <a:rPr lang="en-CA" smtClean="0"/>
              <a:t>17</a:t>
            </a:fld>
            <a:endParaRPr lang="en-CA"/>
          </a:p>
        </p:txBody>
      </p:sp>
      <p:sp>
        <p:nvSpPr>
          <p:cNvPr id="5" name="TextBox 4">
            <a:extLst>
              <a:ext uri="{FF2B5EF4-FFF2-40B4-BE49-F238E27FC236}">
                <a16:creationId xmlns:a16="http://schemas.microsoft.com/office/drawing/2014/main" id="{4141328F-95D7-E629-6459-2FFB46BB622C}"/>
              </a:ext>
            </a:extLst>
          </p:cNvPr>
          <p:cNvSpPr txBox="1"/>
          <p:nvPr/>
        </p:nvSpPr>
        <p:spPr>
          <a:xfrm>
            <a:off x="6192982" y="5927076"/>
            <a:ext cx="5445774" cy="369332"/>
          </a:xfrm>
          <a:prstGeom prst="rect">
            <a:avLst/>
          </a:prstGeom>
          <a:noFill/>
        </p:spPr>
        <p:txBody>
          <a:bodyPr wrap="square" rtlCol="0">
            <a:spAutoFit/>
          </a:bodyPr>
          <a:lstStyle/>
          <a:p>
            <a:r>
              <a:rPr lang="en-CA" dirty="0"/>
              <a:t>Greider </a:t>
            </a:r>
            <a:r>
              <a:rPr lang="en-CA" i="1" dirty="0"/>
              <a:t>et al., </a:t>
            </a:r>
            <a:r>
              <a:rPr lang="en-CA" dirty="0"/>
              <a:t>Frontiers in Neuroscience, 2018. </a:t>
            </a:r>
          </a:p>
        </p:txBody>
      </p:sp>
    </p:spTree>
    <p:extLst>
      <p:ext uri="{BB962C8B-B14F-4D97-AF65-F5344CB8AC3E}">
        <p14:creationId xmlns:p14="http://schemas.microsoft.com/office/powerpoint/2010/main" val="108127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F54AED-E660-368C-E38D-40E97ECFCF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A05120-84C2-2ED2-EADE-F12E744C86F6}"/>
              </a:ext>
            </a:extLst>
          </p:cNvPr>
          <p:cNvSpPr>
            <a:spLocks noGrp="1"/>
          </p:cNvSpPr>
          <p:nvPr>
            <p:ph type="title"/>
          </p:nvPr>
        </p:nvSpPr>
        <p:spPr/>
        <p:txBody>
          <a:bodyPr/>
          <a:lstStyle/>
          <a:p>
            <a:r>
              <a:rPr lang="en-CA" dirty="0"/>
              <a:t>Example: fMRI to Monitor DMN Modulation </a:t>
            </a:r>
          </a:p>
        </p:txBody>
      </p:sp>
      <p:sp>
        <p:nvSpPr>
          <p:cNvPr id="3" name="Content Placeholder 2">
            <a:extLst>
              <a:ext uri="{FF2B5EF4-FFF2-40B4-BE49-F238E27FC236}">
                <a16:creationId xmlns:a16="http://schemas.microsoft.com/office/drawing/2014/main" id="{0BD4F281-AF2C-3E9C-D9D3-7F85E868A43D}"/>
              </a:ext>
            </a:extLst>
          </p:cNvPr>
          <p:cNvSpPr>
            <a:spLocks noGrp="1"/>
          </p:cNvSpPr>
          <p:nvPr>
            <p:ph idx="1"/>
          </p:nvPr>
        </p:nvSpPr>
        <p:spPr/>
        <p:txBody>
          <a:bodyPr/>
          <a:lstStyle/>
          <a:p>
            <a:r>
              <a:rPr lang="en-CA" dirty="0"/>
              <a:t>Transcranial alternating current stimulation can modify the DMN connectivity strength</a:t>
            </a:r>
          </a:p>
        </p:txBody>
      </p:sp>
      <p:sp>
        <p:nvSpPr>
          <p:cNvPr id="4" name="Slide Number Placeholder 3">
            <a:extLst>
              <a:ext uri="{FF2B5EF4-FFF2-40B4-BE49-F238E27FC236}">
                <a16:creationId xmlns:a16="http://schemas.microsoft.com/office/drawing/2014/main" id="{52332464-10B0-484A-3716-A1593CE9ED97}"/>
              </a:ext>
            </a:extLst>
          </p:cNvPr>
          <p:cNvSpPr>
            <a:spLocks noGrp="1"/>
          </p:cNvSpPr>
          <p:nvPr>
            <p:ph type="sldNum" sz="quarter" idx="12"/>
          </p:nvPr>
        </p:nvSpPr>
        <p:spPr/>
        <p:txBody>
          <a:bodyPr/>
          <a:lstStyle/>
          <a:p>
            <a:fld id="{3F6170C7-7E6B-1C48-982C-DF6477600C19}" type="slidenum">
              <a:rPr lang="en-CA" smtClean="0"/>
              <a:t>18</a:t>
            </a:fld>
            <a:endParaRPr lang="en-CA"/>
          </a:p>
        </p:txBody>
      </p:sp>
      <p:pic>
        <p:nvPicPr>
          <p:cNvPr id="5" name="Picture 4">
            <a:extLst>
              <a:ext uri="{FF2B5EF4-FFF2-40B4-BE49-F238E27FC236}">
                <a16:creationId xmlns:a16="http://schemas.microsoft.com/office/drawing/2014/main" id="{F48AAEE4-3275-EAEB-9150-DD8F0670B563}"/>
              </a:ext>
            </a:extLst>
          </p:cNvPr>
          <p:cNvPicPr>
            <a:picLocks noChangeAspect="1"/>
          </p:cNvPicPr>
          <p:nvPr/>
        </p:nvPicPr>
        <p:blipFill>
          <a:blip r:embed="rId2"/>
          <a:stretch>
            <a:fillRect/>
          </a:stretch>
        </p:blipFill>
        <p:spPr>
          <a:xfrm>
            <a:off x="617012" y="2781241"/>
            <a:ext cx="10957976" cy="3395722"/>
          </a:xfrm>
          <a:prstGeom prst="rect">
            <a:avLst/>
          </a:prstGeom>
        </p:spPr>
      </p:pic>
      <p:sp>
        <p:nvSpPr>
          <p:cNvPr id="6" name="TextBox 5">
            <a:extLst>
              <a:ext uri="{FF2B5EF4-FFF2-40B4-BE49-F238E27FC236}">
                <a16:creationId xmlns:a16="http://schemas.microsoft.com/office/drawing/2014/main" id="{FD3A55DB-A9B4-CFD7-0257-5D0F8CACE089}"/>
              </a:ext>
            </a:extLst>
          </p:cNvPr>
          <p:cNvSpPr txBox="1"/>
          <p:nvPr/>
        </p:nvSpPr>
        <p:spPr>
          <a:xfrm>
            <a:off x="838200" y="6176963"/>
            <a:ext cx="3692236" cy="369332"/>
          </a:xfrm>
          <a:prstGeom prst="rect">
            <a:avLst/>
          </a:prstGeom>
          <a:noFill/>
        </p:spPr>
        <p:txBody>
          <a:bodyPr wrap="square" rtlCol="0">
            <a:spAutoFit/>
          </a:bodyPr>
          <a:lstStyle/>
          <a:p>
            <a:r>
              <a:rPr lang="en-CA" dirty="0"/>
              <a:t> </a:t>
            </a:r>
          </a:p>
        </p:txBody>
      </p:sp>
      <p:sp>
        <p:nvSpPr>
          <p:cNvPr id="9" name="TextBox 8">
            <a:extLst>
              <a:ext uri="{FF2B5EF4-FFF2-40B4-BE49-F238E27FC236}">
                <a16:creationId xmlns:a16="http://schemas.microsoft.com/office/drawing/2014/main" id="{C89D2AE7-4375-15CB-32D4-EE42DC34D07F}"/>
              </a:ext>
            </a:extLst>
          </p:cNvPr>
          <p:cNvSpPr txBox="1"/>
          <p:nvPr/>
        </p:nvSpPr>
        <p:spPr>
          <a:xfrm>
            <a:off x="1011382" y="6176963"/>
            <a:ext cx="4142509" cy="369332"/>
          </a:xfrm>
          <a:prstGeom prst="rect">
            <a:avLst/>
          </a:prstGeom>
          <a:noFill/>
        </p:spPr>
        <p:txBody>
          <a:bodyPr wrap="square" rtlCol="0">
            <a:spAutoFit/>
          </a:bodyPr>
          <a:lstStyle/>
          <a:p>
            <a:r>
              <a:rPr lang="en-CA" dirty="0"/>
              <a:t>Clancy </a:t>
            </a:r>
            <a:r>
              <a:rPr lang="en-CA" i="1" dirty="0"/>
              <a:t>et al., </a:t>
            </a:r>
            <a:r>
              <a:rPr lang="en-CA" dirty="0"/>
              <a:t>PNAS, 2022. </a:t>
            </a:r>
          </a:p>
        </p:txBody>
      </p:sp>
    </p:spTree>
    <p:extLst>
      <p:ext uri="{BB962C8B-B14F-4D97-AF65-F5344CB8AC3E}">
        <p14:creationId xmlns:p14="http://schemas.microsoft.com/office/powerpoint/2010/main" val="1617114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CFB7-6227-6AC9-FFA8-AC249E6E0D81}"/>
              </a:ext>
            </a:extLst>
          </p:cNvPr>
          <p:cNvSpPr>
            <a:spLocks noGrp="1"/>
          </p:cNvSpPr>
          <p:nvPr>
            <p:ph type="title"/>
          </p:nvPr>
        </p:nvSpPr>
        <p:spPr/>
        <p:txBody>
          <a:bodyPr/>
          <a:lstStyle/>
          <a:p>
            <a:r>
              <a:rPr lang="en-CA" dirty="0"/>
              <a:t>Advantages</a:t>
            </a:r>
          </a:p>
        </p:txBody>
      </p:sp>
      <p:sp>
        <p:nvSpPr>
          <p:cNvPr id="3" name="Content Placeholder 2">
            <a:extLst>
              <a:ext uri="{FF2B5EF4-FFF2-40B4-BE49-F238E27FC236}">
                <a16:creationId xmlns:a16="http://schemas.microsoft.com/office/drawing/2014/main" id="{BE770B4C-269A-9BF6-5157-A2321D0B0B7C}"/>
              </a:ext>
            </a:extLst>
          </p:cNvPr>
          <p:cNvSpPr>
            <a:spLocks noGrp="1"/>
          </p:cNvSpPr>
          <p:nvPr>
            <p:ph idx="1"/>
          </p:nvPr>
        </p:nvSpPr>
        <p:spPr/>
        <p:txBody>
          <a:bodyPr/>
          <a:lstStyle/>
          <a:p>
            <a:r>
              <a:rPr lang="en-CA" dirty="0"/>
              <a:t>Able to investigate how the brain communicates as a whole</a:t>
            </a:r>
          </a:p>
          <a:p>
            <a:r>
              <a:rPr lang="en-CA" dirty="0"/>
              <a:t>Model free so more exploratory approach </a:t>
            </a:r>
          </a:p>
          <a:p>
            <a:r>
              <a:rPr lang="en-CA" dirty="0"/>
              <a:t>Emerging clinical utility in treatment planning and monitoring</a:t>
            </a:r>
          </a:p>
        </p:txBody>
      </p:sp>
      <p:sp>
        <p:nvSpPr>
          <p:cNvPr id="4" name="Slide Number Placeholder 3">
            <a:extLst>
              <a:ext uri="{FF2B5EF4-FFF2-40B4-BE49-F238E27FC236}">
                <a16:creationId xmlns:a16="http://schemas.microsoft.com/office/drawing/2014/main" id="{540CE916-D7D5-2478-EFF8-F890F305693D}"/>
              </a:ext>
            </a:extLst>
          </p:cNvPr>
          <p:cNvSpPr>
            <a:spLocks noGrp="1"/>
          </p:cNvSpPr>
          <p:nvPr>
            <p:ph type="sldNum" sz="quarter" idx="12"/>
          </p:nvPr>
        </p:nvSpPr>
        <p:spPr/>
        <p:txBody>
          <a:bodyPr/>
          <a:lstStyle/>
          <a:p>
            <a:fld id="{3F6170C7-7E6B-1C48-982C-DF6477600C19}" type="slidenum">
              <a:rPr lang="en-CA" smtClean="0"/>
              <a:t>19</a:t>
            </a:fld>
            <a:endParaRPr lang="en-CA"/>
          </a:p>
        </p:txBody>
      </p:sp>
    </p:spTree>
    <p:extLst>
      <p:ext uri="{BB962C8B-B14F-4D97-AF65-F5344CB8AC3E}">
        <p14:creationId xmlns:p14="http://schemas.microsoft.com/office/powerpoint/2010/main" val="1264816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14B0F-6864-C990-B7B1-CEA474661A2D}"/>
              </a:ext>
            </a:extLst>
          </p:cNvPr>
          <p:cNvSpPr>
            <a:spLocks noGrp="1"/>
          </p:cNvSpPr>
          <p:nvPr>
            <p:ph type="title"/>
          </p:nvPr>
        </p:nvSpPr>
        <p:spPr/>
        <p:txBody>
          <a:bodyPr/>
          <a:lstStyle/>
          <a:p>
            <a:r>
              <a:rPr lang="en-CA" dirty="0"/>
              <a:t>Lecture Overview</a:t>
            </a:r>
          </a:p>
        </p:txBody>
      </p:sp>
      <p:sp>
        <p:nvSpPr>
          <p:cNvPr id="3" name="Content Placeholder 2">
            <a:extLst>
              <a:ext uri="{FF2B5EF4-FFF2-40B4-BE49-F238E27FC236}">
                <a16:creationId xmlns:a16="http://schemas.microsoft.com/office/drawing/2014/main" id="{3447E16C-F32C-C28E-6B0B-BC26B00FD853}"/>
              </a:ext>
            </a:extLst>
          </p:cNvPr>
          <p:cNvSpPr>
            <a:spLocks noGrp="1"/>
          </p:cNvSpPr>
          <p:nvPr>
            <p:ph idx="1"/>
          </p:nvPr>
        </p:nvSpPr>
        <p:spPr/>
        <p:txBody>
          <a:bodyPr/>
          <a:lstStyle/>
          <a:p>
            <a:pPr marL="0" indent="0">
              <a:buNone/>
            </a:pPr>
            <a:r>
              <a:rPr lang="en-CA" dirty="0"/>
              <a:t>1. Task fMRI: Concepts and Examples</a:t>
            </a:r>
          </a:p>
          <a:p>
            <a:pPr marL="0" indent="0">
              <a:buNone/>
            </a:pPr>
            <a:r>
              <a:rPr lang="en-CA" dirty="0"/>
              <a:t>2. Resting state fMRI: Concepts and Examples</a:t>
            </a:r>
          </a:p>
          <a:p>
            <a:pPr marL="0" indent="0">
              <a:buNone/>
            </a:pPr>
            <a:r>
              <a:rPr lang="en-CA" dirty="0"/>
              <a:t>3. Additional Considerations and Complications</a:t>
            </a:r>
          </a:p>
        </p:txBody>
      </p:sp>
      <p:sp>
        <p:nvSpPr>
          <p:cNvPr id="4" name="Slide Number Placeholder 3">
            <a:extLst>
              <a:ext uri="{FF2B5EF4-FFF2-40B4-BE49-F238E27FC236}">
                <a16:creationId xmlns:a16="http://schemas.microsoft.com/office/drawing/2014/main" id="{DC533533-729F-C59B-D5F8-5FC98B553450}"/>
              </a:ext>
            </a:extLst>
          </p:cNvPr>
          <p:cNvSpPr>
            <a:spLocks noGrp="1"/>
          </p:cNvSpPr>
          <p:nvPr>
            <p:ph type="sldNum" sz="quarter" idx="12"/>
          </p:nvPr>
        </p:nvSpPr>
        <p:spPr/>
        <p:txBody>
          <a:bodyPr/>
          <a:lstStyle/>
          <a:p>
            <a:fld id="{3F6170C7-7E6B-1C48-982C-DF6477600C19}" type="slidenum">
              <a:rPr lang="en-CA" smtClean="0"/>
              <a:t>2</a:t>
            </a:fld>
            <a:endParaRPr lang="en-CA"/>
          </a:p>
        </p:txBody>
      </p:sp>
    </p:spTree>
    <p:extLst>
      <p:ext uri="{BB962C8B-B14F-4D97-AF65-F5344CB8AC3E}">
        <p14:creationId xmlns:p14="http://schemas.microsoft.com/office/powerpoint/2010/main" val="1715435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71047F-E95C-D590-972E-90342B9D51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D58D8E-B835-C2BE-4B59-D88CE7A9B61D}"/>
              </a:ext>
            </a:extLst>
          </p:cNvPr>
          <p:cNvSpPr>
            <a:spLocks noGrp="1"/>
          </p:cNvSpPr>
          <p:nvPr>
            <p:ph type="title"/>
          </p:nvPr>
        </p:nvSpPr>
        <p:spPr/>
        <p:txBody>
          <a:bodyPr/>
          <a:lstStyle/>
          <a:p>
            <a:r>
              <a:rPr lang="en-CA" dirty="0"/>
              <a:t>Limitations</a:t>
            </a:r>
          </a:p>
        </p:txBody>
      </p:sp>
      <p:sp>
        <p:nvSpPr>
          <p:cNvPr id="3" name="Content Placeholder 2">
            <a:extLst>
              <a:ext uri="{FF2B5EF4-FFF2-40B4-BE49-F238E27FC236}">
                <a16:creationId xmlns:a16="http://schemas.microsoft.com/office/drawing/2014/main" id="{737A7B12-2125-836E-9126-F5967CCF067A}"/>
              </a:ext>
            </a:extLst>
          </p:cNvPr>
          <p:cNvSpPr>
            <a:spLocks noGrp="1"/>
          </p:cNvSpPr>
          <p:nvPr>
            <p:ph idx="1"/>
          </p:nvPr>
        </p:nvSpPr>
        <p:spPr/>
        <p:txBody>
          <a:bodyPr/>
          <a:lstStyle/>
          <a:p>
            <a:r>
              <a:rPr lang="en-CA" dirty="0"/>
              <a:t>More susceptible to motion and physiological artifacts</a:t>
            </a:r>
          </a:p>
          <a:p>
            <a:r>
              <a:rPr lang="en-CA" dirty="0"/>
              <a:t>Challenges in reliability and reproducibility </a:t>
            </a:r>
          </a:p>
          <a:p>
            <a:r>
              <a:rPr lang="en-CA" dirty="0"/>
              <a:t>Patient compliance</a:t>
            </a:r>
          </a:p>
          <a:p>
            <a:r>
              <a:rPr lang="en-CA" dirty="0"/>
              <a:t>Inter- and intra-individual variability?? </a:t>
            </a:r>
          </a:p>
        </p:txBody>
      </p:sp>
      <p:sp>
        <p:nvSpPr>
          <p:cNvPr id="4" name="Slide Number Placeholder 3">
            <a:extLst>
              <a:ext uri="{FF2B5EF4-FFF2-40B4-BE49-F238E27FC236}">
                <a16:creationId xmlns:a16="http://schemas.microsoft.com/office/drawing/2014/main" id="{F4801F81-77C2-40C1-5E22-D88056232F22}"/>
              </a:ext>
            </a:extLst>
          </p:cNvPr>
          <p:cNvSpPr>
            <a:spLocks noGrp="1"/>
          </p:cNvSpPr>
          <p:nvPr>
            <p:ph type="sldNum" sz="quarter" idx="12"/>
          </p:nvPr>
        </p:nvSpPr>
        <p:spPr/>
        <p:txBody>
          <a:bodyPr/>
          <a:lstStyle/>
          <a:p>
            <a:fld id="{3F6170C7-7E6B-1C48-982C-DF6477600C19}" type="slidenum">
              <a:rPr lang="en-CA" smtClean="0"/>
              <a:t>20</a:t>
            </a:fld>
            <a:endParaRPr lang="en-CA"/>
          </a:p>
        </p:txBody>
      </p:sp>
    </p:spTree>
    <p:extLst>
      <p:ext uri="{BB962C8B-B14F-4D97-AF65-F5344CB8AC3E}">
        <p14:creationId xmlns:p14="http://schemas.microsoft.com/office/powerpoint/2010/main" val="29792625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D63D-0A51-1203-4801-E26BB69CBE76}"/>
              </a:ext>
            </a:extLst>
          </p:cNvPr>
          <p:cNvSpPr>
            <a:spLocks noGrp="1"/>
          </p:cNvSpPr>
          <p:nvPr>
            <p:ph type="title"/>
          </p:nvPr>
        </p:nvSpPr>
        <p:spPr/>
        <p:txBody>
          <a:bodyPr/>
          <a:lstStyle/>
          <a:p>
            <a:r>
              <a:rPr lang="en-CA" dirty="0"/>
              <a:t>Inter vs Intra Individual Variability</a:t>
            </a:r>
          </a:p>
        </p:txBody>
      </p:sp>
      <p:sp>
        <p:nvSpPr>
          <p:cNvPr id="4" name="Slide Number Placeholder 3">
            <a:extLst>
              <a:ext uri="{FF2B5EF4-FFF2-40B4-BE49-F238E27FC236}">
                <a16:creationId xmlns:a16="http://schemas.microsoft.com/office/drawing/2014/main" id="{D591A379-4046-6AA0-0237-A97D5EBC0A3D}"/>
              </a:ext>
            </a:extLst>
          </p:cNvPr>
          <p:cNvSpPr>
            <a:spLocks noGrp="1"/>
          </p:cNvSpPr>
          <p:nvPr>
            <p:ph type="sldNum" sz="quarter" idx="12"/>
          </p:nvPr>
        </p:nvSpPr>
        <p:spPr/>
        <p:txBody>
          <a:bodyPr/>
          <a:lstStyle/>
          <a:p>
            <a:fld id="{3F6170C7-7E6B-1C48-982C-DF6477600C19}" type="slidenum">
              <a:rPr lang="en-CA" smtClean="0"/>
              <a:t>21</a:t>
            </a:fld>
            <a:endParaRPr lang="en-CA"/>
          </a:p>
        </p:txBody>
      </p:sp>
      <p:pic>
        <p:nvPicPr>
          <p:cNvPr id="3074" name="Picture 2" descr="Figure 4.">
            <a:extLst>
              <a:ext uri="{FF2B5EF4-FFF2-40B4-BE49-F238E27FC236}">
                <a16:creationId xmlns:a16="http://schemas.microsoft.com/office/drawing/2014/main" id="{6D677A06-F562-7F19-02E9-2DC86BD8230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42975" y="1690688"/>
            <a:ext cx="6399205" cy="46830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B68C909-328C-2E8F-90BD-33E553D7911B}"/>
              </a:ext>
            </a:extLst>
          </p:cNvPr>
          <p:cNvSpPr txBox="1"/>
          <p:nvPr/>
        </p:nvSpPr>
        <p:spPr>
          <a:xfrm>
            <a:off x="678873" y="2130693"/>
            <a:ext cx="3934691" cy="3785652"/>
          </a:xfrm>
          <a:prstGeom prst="rect">
            <a:avLst/>
          </a:prstGeom>
          <a:noFill/>
        </p:spPr>
        <p:txBody>
          <a:bodyPr wrap="square" rtlCol="0">
            <a:spAutoFit/>
          </a:bodyPr>
          <a:lstStyle/>
          <a:p>
            <a:pPr marL="285750" indent="-285750">
              <a:buFont typeface="Arial" panose="020B0604020202020204" pitchFamily="34" charset="0"/>
              <a:buChar char="•"/>
            </a:pPr>
            <a:r>
              <a:rPr lang="en-CA" sz="2400" dirty="0"/>
              <a:t>Changes in state: wakefulness, attention, stress levels will always lead to intraindividual variability</a:t>
            </a:r>
          </a:p>
          <a:p>
            <a:pPr marL="285750" indent="-285750">
              <a:buFont typeface="Arial" panose="020B0604020202020204" pitchFamily="34" charset="0"/>
              <a:buChar char="•"/>
            </a:pPr>
            <a:r>
              <a:rPr lang="en-CA" sz="2400" dirty="0"/>
              <a:t>Changes in anatomy, genetics, presence or absence of pathology will always lead to interindividual variability</a:t>
            </a:r>
          </a:p>
        </p:txBody>
      </p:sp>
    </p:spTree>
    <p:extLst>
      <p:ext uri="{BB962C8B-B14F-4D97-AF65-F5344CB8AC3E}">
        <p14:creationId xmlns:p14="http://schemas.microsoft.com/office/powerpoint/2010/main" val="28214587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2BB40-E698-43B8-F5A7-076FFC4EF2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4EB347-043F-3314-A987-6607C5373EEA}"/>
              </a:ext>
            </a:extLst>
          </p:cNvPr>
          <p:cNvSpPr>
            <a:spLocks noGrp="1"/>
          </p:cNvSpPr>
          <p:nvPr>
            <p:ph type="title"/>
          </p:nvPr>
        </p:nvSpPr>
        <p:spPr/>
        <p:txBody>
          <a:bodyPr/>
          <a:lstStyle/>
          <a:p>
            <a:r>
              <a:rPr lang="en-CA" dirty="0"/>
              <a:t>How to Appropriately Design a Study</a:t>
            </a:r>
          </a:p>
        </p:txBody>
      </p:sp>
      <p:sp>
        <p:nvSpPr>
          <p:cNvPr id="3" name="Content Placeholder 2">
            <a:extLst>
              <a:ext uri="{FF2B5EF4-FFF2-40B4-BE49-F238E27FC236}">
                <a16:creationId xmlns:a16="http://schemas.microsoft.com/office/drawing/2014/main" id="{1D4F63EE-41E0-F55A-203B-09AF588A8ECE}"/>
              </a:ext>
            </a:extLst>
          </p:cNvPr>
          <p:cNvSpPr>
            <a:spLocks noGrp="1"/>
          </p:cNvSpPr>
          <p:nvPr>
            <p:ph idx="1"/>
          </p:nvPr>
        </p:nvSpPr>
        <p:spPr>
          <a:xfrm>
            <a:off x="651164" y="1814223"/>
            <a:ext cx="5666509" cy="4209618"/>
          </a:xfrm>
        </p:spPr>
        <p:txBody>
          <a:bodyPr>
            <a:normAutofit lnSpcReduction="10000"/>
          </a:bodyPr>
          <a:lstStyle/>
          <a:p>
            <a:r>
              <a:rPr lang="en-CA" dirty="0"/>
              <a:t>Intra-individual differences may obscure pre/post intervention effects</a:t>
            </a:r>
          </a:p>
          <a:p>
            <a:r>
              <a:rPr lang="en-CA" dirty="0"/>
              <a:t>Inter-individual differences may obscure real group differences </a:t>
            </a:r>
          </a:p>
          <a:p>
            <a:r>
              <a:rPr lang="en-CA" dirty="0"/>
              <a:t>Is the solution collecting more data per subject to average out intra- effects? </a:t>
            </a:r>
          </a:p>
          <a:p>
            <a:r>
              <a:rPr lang="en-CA" dirty="0"/>
              <a:t>Is the solution increasing sample size to average out inter- effects? </a:t>
            </a:r>
          </a:p>
        </p:txBody>
      </p:sp>
      <p:sp>
        <p:nvSpPr>
          <p:cNvPr id="4" name="Slide Number Placeholder 3">
            <a:extLst>
              <a:ext uri="{FF2B5EF4-FFF2-40B4-BE49-F238E27FC236}">
                <a16:creationId xmlns:a16="http://schemas.microsoft.com/office/drawing/2014/main" id="{1F068E18-34FF-C371-EFC1-31207FEE66AE}"/>
              </a:ext>
            </a:extLst>
          </p:cNvPr>
          <p:cNvSpPr>
            <a:spLocks noGrp="1"/>
          </p:cNvSpPr>
          <p:nvPr>
            <p:ph type="sldNum" sz="quarter" idx="12"/>
          </p:nvPr>
        </p:nvSpPr>
        <p:spPr/>
        <p:txBody>
          <a:bodyPr/>
          <a:lstStyle/>
          <a:p>
            <a:fld id="{3F6170C7-7E6B-1C48-982C-DF6477600C19}" type="slidenum">
              <a:rPr lang="en-CA" smtClean="0"/>
              <a:t>22</a:t>
            </a:fld>
            <a:endParaRPr lang="en-CA"/>
          </a:p>
        </p:txBody>
      </p:sp>
      <p:sp>
        <p:nvSpPr>
          <p:cNvPr id="6" name="TextBox 5">
            <a:extLst>
              <a:ext uri="{FF2B5EF4-FFF2-40B4-BE49-F238E27FC236}">
                <a16:creationId xmlns:a16="http://schemas.microsoft.com/office/drawing/2014/main" id="{CF69E717-F250-B50B-0439-6A0BEEA86F89}"/>
              </a:ext>
            </a:extLst>
          </p:cNvPr>
          <p:cNvSpPr txBox="1"/>
          <p:nvPr/>
        </p:nvSpPr>
        <p:spPr>
          <a:xfrm>
            <a:off x="8700655" y="2098860"/>
            <a:ext cx="2119746" cy="461665"/>
          </a:xfrm>
          <a:prstGeom prst="rect">
            <a:avLst/>
          </a:prstGeom>
          <a:noFill/>
          <a:ln w="57150">
            <a:solidFill>
              <a:schemeClr val="accent5">
                <a:lumMod val="75000"/>
              </a:schemeClr>
            </a:solidFill>
          </a:ln>
        </p:spPr>
        <p:txBody>
          <a:bodyPr wrap="square" rtlCol="0">
            <a:spAutoFit/>
          </a:bodyPr>
          <a:lstStyle/>
          <a:p>
            <a:r>
              <a:rPr lang="en-CA" sz="2400" dirty="0"/>
              <a:t>Pre-Treatment</a:t>
            </a:r>
          </a:p>
        </p:txBody>
      </p:sp>
      <p:sp>
        <p:nvSpPr>
          <p:cNvPr id="7" name="TextBox 6">
            <a:extLst>
              <a:ext uri="{FF2B5EF4-FFF2-40B4-BE49-F238E27FC236}">
                <a16:creationId xmlns:a16="http://schemas.microsoft.com/office/drawing/2014/main" id="{565F79D0-D7ED-0C79-2142-71A592C4B0C1}"/>
              </a:ext>
            </a:extLst>
          </p:cNvPr>
          <p:cNvSpPr txBox="1"/>
          <p:nvPr/>
        </p:nvSpPr>
        <p:spPr>
          <a:xfrm>
            <a:off x="8925791" y="3202045"/>
            <a:ext cx="2208072" cy="461665"/>
          </a:xfrm>
          <a:prstGeom prst="rect">
            <a:avLst/>
          </a:prstGeom>
          <a:noFill/>
          <a:ln w="57150">
            <a:solidFill>
              <a:srgbClr val="FF0000"/>
            </a:solidFill>
          </a:ln>
        </p:spPr>
        <p:txBody>
          <a:bodyPr wrap="square" rtlCol="0">
            <a:spAutoFit/>
          </a:bodyPr>
          <a:lstStyle/>
          <a:p>
            <a:r>
              <a:rPr lang="en-CA" sz="2400" dirty="0"/>
              <a:t>Post-Treatment </a:t>
            </a:r>
          </a:p>
        </p:txBody>
      </p:sp>
      <p:sp>
        <p:nvSpPr>
          <p:cNvPr id="8" name="TextBox 7">
            <a:extLst>
              <a:ext uri="{FF2B5EF4-FFF2-40B4-BE49-F238E27FC236}">
                <a16:creationId xmlns:a16="http://schemas.microsoft.com/office/drawing/2014/main" id="{42741922-4A0B-4BB6-AA5F-3B56AC8ABCF2}"/>
              </a:ext>
            </a:extLst>
          </p:cNvPr>
          <p:cNvSpPr txBox="1"/>
          <p:nvPr/>
        </p:nvSpPr>
        <p:spPr>
          <a:xfrm>
            <a:off x="8700655" y="4101983"/>
            <a:ext cx="2119746" cy="461665"/>
          </a:xfrm>
          <a:prstGeom prst="rect">
            <a:avLst/>
          </a:prstGeom>
          <a:noFill/>
          <a:ln w="57150">
            <a:solidFill>
              <a:schemeClr val="accent5">
                <a:lumMod val="60000"/>
                <a:lumOff val="40000"/>
              </a:schemeClr>
            </a:solidFill>
          </a:ln>
        </p:spPr>
        <p:txBody>
          <a:bodyPr wrap="square" rtlCol="0">
            <a:spAutoFit/>
          </a:bodyPr>
          <a:lstStyle/>
          <a:p>
            <a:r>
              <a:rPr lang="en-CA" sz="2400" dirty="0"/>
              <a:t>Pre-Treatment</a:t>
            </a:r>
            <a:endParaRPr lang="en-CA" dirty="0"/>
          </a:p>
        </p:txBody>
      </p:sp>
      <p:sp>
        <p:nvSpPr>
          <p:cNvPr id="9" name="TextBox 8">
            <a:extLst>
              <a:ext uri="{FF2B5EF4-FFF2-40B4-BE49-F238E27FC236}">
                <a16:creationId xmlns:a16="http://schemas.microsoft.com/office/drawing/2014/main" id="{D02CE1DF-5387-9CCD-FD87-6E8A7362432E}"/>
              </a:ext>
            </a:extLst>
          </p:cNvPr>
          <p:cNvSpPr txBox="1"/>
          <p:nvPr/>
        </p:nvSpPr>
        <p:spPr>
          <a:xfrm>
            <a:off x="8986402" y="5328376"/>
            <a:ext cx="2208071" cy="461665"/>
          </a:xfrm>
          <a:prstGeom prst="rect">
            <a:avLst/>
          </a:prstGeom>
          <a:noFill/>
          <a:ln w="57150">
            <a:solidFill>
              <a:schemeClr val="accent2">
                <a:lumMod val="60000"/>
                <a:lumOff val="40000"/>
              </a:schemeClr>
            </a:solidFill>
          </a:ln>
        </p:spPr>
        <p:txBody>
          <a:bodyPr wrap="square" rtlCol="0">
            <a:spAutoFit/>
          </a:bodyPr>
          <a:lstStyle/>
          <a:p>
            <a:r>
              <a:rPr lang="en-CA" sz="2400" dirty="0"/>
              <a:t>Post-Treatment</a:t>
            </a:r>
          </a:p>
        </p:txBody>
      </p:sp>
      <p:sp>
        <p:nvSpPr>
          <p:cNvPr id="10" name="TextBox 9">
            <a:extLst>
              <a:ext uri="{FF2B5EF4-FFF2-40B4-BE49-F238E27FC236}">
                <a16:creationId xmlns:a16="http://schemas.microsoft.com/office/drawing/2014/main" id="{C972BCCC-135B-8D3A-F74A-7BF6A7BFF06F}"/>
              </a:ext>
            </a:extLst>
          </p:cNvPr>
          <p:cNvSpPr txBox="1"/>
          <p:nvPr/>
        </p:nvSpPr>
        <p:spPr>
          <a:xfrm>
            <a:off x="7227740" y="2492150"/>
            <a:ext cx="992333" cy="461665"/>
          </a:xfrm>
          <a:prstGeom prst="rect">
            <a:avLst/>
          </a:prstGeom>
          <a:noFill/>
          <a:ln w="57150">
            <a:solidFill>
              <a:srgbClr val="0070C0"/>
            </a:solidFill>
          </a:ln>
        </p:spPr>
        <p:txBody>
          <a:bodyPr wrap="square" rtlCol="0">
            <a:spAutoFit/>
          </a:bodyPr>
          <a:lstStyle/>
          <a:p>
            <a:pPr algn="ctr"/>
            <a:r>
              <a:rPr lang="en-CA" sz="2400" dirty="0"/>
              <a:t>tACS</a:t>
            </a:r>
            <a:endParaRPr lang="en-CA" dirty="0"/>
          </a:p>
        </p:txBody>
      </p:sp>
      <p:sp>
        <p:nvSpPr>
          <p:cNvPr id="11" name="TextBox 10">
            <a:extLst>
              <a:ext uri="{FF2B5EF4-FFF2-40B4-BE49-F238E27FC236}">
                <a16:creationId xmlns:a16="http://schemas.microsoft.com/office/drawing/2014/main" id="{D5E48691-60E6-DDF4-7973-A81B53051357}"/>
              </a:ext>
            </a:extLst>
          </p:cNvPr>
          <p:cNvSpPr txBox="1"/>
          <p:nvPr/>
        </p:nvSpPr>
        <p:spPr>
          <a:xfrm>
            <a:off x="6996552" y="4574248"/>
            <a:ext cx="1093634" cy="461665"/>
          </a:xfrm>
          <a:prstGeom prst="rect">
            <a:avLst/>
          </a:prstGeom>
          <a:noFill/>
          <a:ln w="57150">
            <a:solidFill>
              <a:schemeClr val="accent1">
                <a:lumMod val="40000"/>
                <a:lumOff val="60000"/>
              </a:schemeClr>
            </a:solidFill>
          </a:ln>
        </p:spPr>
        <p:txBody>
          <a:bodyPr wrap="square" rtlCol="0">
            <a:spAutoFit/>
          </a:bodyPr>
          <a:lstStyle/>
          <a:p>
            <a:pPr algn="ctr"/>
            <a:r>
              <a:rPr lang="en-CA" sz="2400" dirty="0"/>
              <a:t>Sham</a:t>
            </a:r>
          </a:p>
        </p:txBody>
      </p:sp>
      <p:cxnSp>
        <p:nvCxnSpPr>
          <p:cNvPr id="13" name="Straight Connector 12">
            <a:extLst>
              <a:ext uri="{FF2B5EF4-FFF2-40B4-BE49-F238E27FC236}">
                <a16:creationId xmlns:a16="http://schemas.microsoft.com/office/drawing/2014/main" id="{062B7A17-2D22-A90C-6808-9213D55FADF3}"/>
              </a:ext>
            </a:extLst>
          </p:cNvPr>
          <p:cNvCxnSpPr>
            <a:cxnSpLocks/>
          </p:cNvCxnSpPr>
          <p:nvPr/>
        </p:nvCxnSpPr>
        <p:spPr>
          <a:xfrm flipV="1">
            <a:off x="8155130" y="2098860"/>
            <a:ext cx="0" cy="393290"/>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8647D11-DA8E-FC0C-46BE-210A06E32B97}"/>
              </a:ext>
            </a:extLst>
          </p:cNvPr>
          <p:cNvCxnSpPr>
            <a:cxnSpLocks/>
          </p:cNvCxnSpPr>
          <p:nvPr/>
        </p:nvCxnSpPr>
        <p:spPr>
          <a:xfrm>
            <a:off x="8155130" y="2122251"/>
            <a:ext cx="54552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137B97DE-405D-E357-366D-0CBFF037D31C}"/>
              </a:ext>
            </a:extLst>
          </p:cNvPr>
          <p:cNvCxnSpPr>
            <a:cxnSpLocks/>
          </p:cNvCxnSpPr>
          <p:nvPr/>
        </p:nvCxnSpPr>
        <p:spPr>
          <a:xfrm flipV="1">
            <a:off x="8155130" y="2953815"/>
            <a:ext cx="0" cy="709895"/>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589B600C-1072-E319-299D-7512061899ED}"/>
              </a:ext>
            </a:extLst>
          </p:cNvPr>
          <p:cNvCxnSpPr>
            <a:cxnSpLocks/>
          </p:cNvCxnSpPr>
          <p:nvPr/>
        </p:nvCxnSpPr>
        <p:spPr>
          <a:xfrm>
            <a:off x="8155130" y="3663710"/>
            <a:ext cx="77066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4B01F04C-F747-E495-1CEA-3303E3357D3F}"/>
              </a:ext>
            </a:extLst>
          </p:cNvPr>
          <p:cNvCxnSpPr>
            <a:cxnSpLocks/>
          </p:cNvCxnSpPr>
          <p:nvPr/>
        </p:nvCxnSpPr>
        <p:spPr>
          <a:xfrm flipV="1">
            <a:off x="8044293" y="4120546"/>
            <a:ext cx="0" cy="443102"/>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4972E9E2-71A5-E9DE-A341-08CCDD514AF7}"/>
              </a:ext>
            </a:extLst>
          </p:cNvPr>
          <p:cNvCxnSpPr>
            <a:cxnSpLocks/>
          </p:cNvCxnSpPr>
          <p:nvPr/>
        </p:nvCxnSpPr>
        <p:spPr>
          <a:xfrm>
            <a:off x="8044293" y="4143937"/>
            <a:ext cx="65636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47D62BB-C908-3005-5ED4-7B438506256E}"/>
              </a:ext>
            </a:extLst>
          </p:cNvPr>
          <p:cNvCxnSpPr>
            <a:cxnSpLocks/>
          </p:cNvCxnSpPr>
          <p:nvPr/>
        </p:nvCxnSpPr>
        <p:spPr>
          <a:xfrm flipV="1">
            <a:off x="8044293" y="5035913"/>
            <a:ext cx="0" cy="649483"/>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A44ED5F0-DFEF-728B-B7F1-7C005DF4855F}"/>
              </a:ext>
            </a:extLst>
          </p:cNvPr>
          <p:cNvCxnSpPr>
            <a:cxnSpLocks/>
          </p:cNvCxnSpPr>
          <p:nvPr/>
        </p:nvCxnSpPr>
        <p:spPr>
          <a:xfrm>
            <a:off x="8044293" y="5685396"/>
            <a:ext cx="94211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178F2E7-1C67-E74D-7222-4888345F9698}"/>
              </a:ext>
            </a:extLst>
          </p:cNvPr>
          <p:cNvCxnSpPr>
            <a:cxnSpLocks/>
          </p:cNvCxnSpPr>
          <p:nvPr/>
        </p:nvCxnSpPr>
        <p:spPr>
          <a:xfrm flipV="1">
            <a:off x="11729602" y="3663710"/>
            <a:ext cx="0" cy="1664666"/>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21D0E8E5-9592-3DF5-5112-A61D3A543A5C}"/>
              </a:ext>
            </a:extLst>
          </p:cNvPr>
          <p:cNvCxnSpPr>
            <a:cxnSpLocks/>
          </p:cNvCxnSpPr>
          <p:nvPr/>
        </p:nvCxnSpPr>
        <p:spPr>
          <a:xfrm>
            <a:off x="11133863" y="3663710"/>
            <a:ext cx="595739"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55218103-1CD4-BB94-8EDF-157C9DAA795C}"/>
              </a:ext>
            </a:extLst>
          </p:cNvPr>
          <p:cNvCxnSpPr>
            <a:cxnSpLocks/>
          </p:cNvCxnSpPr>
          <p:nvPr/>
        </p:nvCxnSpPr>
        <p:spPr>
          <a:xfrm>
            <a:off x="11194473" y="5328376"/>
            <a:ext cx="547254"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1096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2ECA8C-71F1-5B04-EB3B-64149654A6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66DFDB-979A-91F0-CD7E-813512F9CBF0}"/>
              </a:ext>
            </a:extLst>
          </p:cNvPr>
          <p:cNvSpPr>
            <a:spLocks noGrp="1"/>
          </p:cNvSpPr>
          <p:nvPr>
            <p:ph type="title"/>
          </p:nvPr>
        </p:nvSpPr>
        <p:spPr>
          <a:xfrm>
            <a:off x="838200" y="410368"/>
            <a:ext cx="10515600" cy="1325563"/>
          </a:xfrm>
        </p:spPr>
        <p:txBody>
          <a:bodyPr/>
          <a:lstStyle/>
          <a:p>
            <a:r>
              <a:rPr lang="en-CA" dirty="0"/>
              <a:t>How Accurate is an Average Brain Map on a Person-by-Person Basis</a:t>
            </a:r>
          </a:p>
        </p:txBody>
      </p:sp>
      <p:sp>
        <p:nvSpPr>
          <p:cNvPr id="4" name="Slide Number Placeholder 3">
            <a:extLst>
              <a:ext uri="{FF2B5EF4-FFF2-40B4-BE49-F238E27FC236}">
                <a16:creationId xmlns:a16="http://schemas.microsoft.com/office/drawing/2014/main" id="{4E2765E5-C8AF-45D4-6FFC-D9E55D43892F}"/>
              </a:ext>
            </a:extLst>
          </p:cNvPr>
          <p:cNvSpPr>
            <a:spLocks noGrp="1"/>
          </p:cNvSpPr>
          <p:nvPr>
            <p:ph type="sldNum" sz="quarter" idx="12"/>
          </p:nvPr>
        </p:nvSpPr>
        <p:spPr/>
        <p:txBody>
          <a:bodyPr/>
          <a:lstStyle/>
          <a:p>
            <a:fld id="{3F6170C7-7E6B-1C48-982C-DF6477600C19}" type="slidenum">
              <a:rPr lang="en-CA" smtClean="0"/>
              <a:t>23</a:t>
            </a:fld>
            <a:endParaRPr lang="en-CA"/>
          </a:p>
        </p:txBody>
      </p:sp>
      <p:pic>
        <p:nvPicPr>
          <p:cNvPr id="5" name="Picture 2">
            <a:extLst>
              <a:ext uri="{FF2B5EF4-FFF2-40B4-BE49-F238E27FC236}">
                <a16:creationId xmlns:a16="http://schemas.microsoft.com/office/drawing/2014/main" id="{C918242C-02E4-531B-826D-1E4F92625E5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19986" y="1735931"/>
            <a:ext cx="7200014" cy="47334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030037F-BE31-3EDE-D7A5-7C9820456B82}"/>
              </a:ext>
            </a:extLst>
          </p:cNvPr>
          <p:cNvSpPr txBox="1"/>
          <p:nvPr/>
        </p:nvSpPr>
        <p:spPr>
          <a:xfrm>
            <a:off x="8312728" y="2332953"/>
            <a:ext cx="2770909" cy="3539430"/>
          </a:xfrm>
          <a:prstGeom prst="rect">
            <a:avLst/>
          </a:prstGeom>
          <a:noFill/>
        </p:spPr>
        <p:txBody>
          <a:bodyPr wrap="square" rtlCol="0">
            <a:spAutoFit/>
          </a:bodyPr>
          <a:lstStyle/>
          <a:p>
            <a:pPr algn="ctr"/>
            <a:r>
              <a:rPr lang="en-CA" sz="2800" dirty="0"/>
              <a:t>Treatment planning based on the average functional map would target different networks across patients!</a:t>
            </a:r>
          </a:p>
        </p:txBody>
      </p:sp>
      <p:sp>
        <p:nvSpPr>
          <p:cNvPr id="8" name="TextBox 7">
            <a:extLst>
              <a:ext uri="{FF2B5EF4-FFF2-40B4-BE49-F238E27FC236}">
                <a16:creationId xmlns:a16="http://schemas.microsoft.com/office/drawing/2014/main" id="{584B5FF5-C983-5207-F99F-998BC7CAFE97}"/>
              </a:ext>
            </a:extLst>
          </p:cNvPr>
          <p:cNvSpPr txBox="1"/>
          <p:nvPr/>
        </p:nvSpPr>
        <p:spPr>
          <a:xfrm>
            <a:off x="838200" y="6352143"/>
            <a:ext cx="3451412" cy="369332"/>
          </a:xfrm>
          <a:prstGeom prst="rect">
            <a:avLst/>
          </a:prstGeom>
          <a:noFill/>
        </p:spPr>
        <p:txBody>
          <a:bodyPr wrap="square" rtlCol="0">
            <a:spAutoFit/>
          </a:bodyPr>
          <a:lstStyle/>
          <a:p>
            <a:r>
              <a:rPr lang="en-US" dirty="0">
                <a:solidFill>
                  <a:schemeClr val="tx1">
                    <a:lumMod val="50000"/>
                  </a:schemeClr>
                </a:solidFill>
              </a:rPr>
              <a:t>Gorden et al., </a:t>
            </a:r>
            <a:r>
              <a:rPr lang="en-US" i="1" dirty="0">
                <a:solidFill>
                  <a:schemeClr val="tx1">
                    <a:lumMod val="50000"/>
                  </a:schemeClr>
                </a:solidFill>
              </a:rPr>
              <a:t>Neuron, </a:t>
            </a:r>
            <a:r>
              <a:rPr lang="en-US" dirty="0">
                <a:solidFill>
                  <a:schemeClr val="tx1">
                    <a:lumMod val="50000"/>
                  </a:schemeClr>
                </a:solidFill>
              </a:rPr>
              <a:t>2017.</a:t>
            </a:r>
          </a:p>
        </p:txBody>
      </p:sp>
    </p:spTree>
    <p:extLst>
      <p:ext uri="{BB962C8B-B14F-4D97-AF65-F5344CB8AC3E}">
        <p14:creationId xmlns:p14="http://schemas.microsoft.com/office/powerpoint/2010/main" val="26601691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AD748-38A1-7165-0E96-41AA4C3333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BAE016-D05F-A9EA-0AE6-8EE7CFA6F2C8}"/>
              </a:ext>
            </a:extLst>
          </p:cNvPr>
          <p:cNvSpPr>
            <a:spLocks noGrp="1"/>
          </p:cNvSpPr>
          <p:nvPr>
            <p:ph type="title"/>
          </p:nvPr>
        </p:nvSpPr>
        <p:spPr>
          <a:xfrm>
            <a:off x="838200" y="410368"/>
            <a:ext cx="10515600" cy="1325563"/>
          </a:xfrm>
        </p:spPr>
        <p:txBody>
          <a:bodyPr/>
          <a:lstStyle/>
          <a:p>
            <a:r>
              <a:rPr lang="en-CA" dirty="0"/>
              <a:t>How Much Data is Needed for Precision fMRI? </a:t>
            </a:r>
          </a:p>
        </p:txBody>
      </p:sp>
      <p:sp>
        <p:nvSpPr>
          <p:cNvPr id="4" name="Slide Number Placeholder 3">
            <a:extLst>
              <a:ext uri="{FF2B5EF4-FFF2-40B4-BE49-F238E27FC236}">
                <a16:creationId xmlns:a16="http://schemas.microsoft.com/office/drawing/2014/main" id="{3DD44BBD-7F6D-8075-5D04-899C56BE622F}"/>
              </a:ext>
            </a:extLst>
          </p:cNvPr>
          <p:cNvSpPr>
            <a:spLocks noGrp="1"/>
          </p:cNvSpPr>
          <p:nvPr>
            <p:ph type="sldNum" sz="quarter" idx="12"/>
          </p:nvPr>
        </p:nvSpPr>
        <p:spPr/>
        <p:txBody>
          <a:bodyPr/>
          <a:lstStyle/>
          <a:p>
            <a:fld id="{3F6170C7-7E6B-1C48-982C-DF6477600C19}" type="slidenum">
              <a:rPr lang="en-CA" smtClean="0"/>
              <a:t>24</a:t>
            </a:fld>
            <a:endParaRPr lang="en-CA"/>
          </a:p>
        </p:txBody>
      </p:sp>
      <p:pic>
        <p:nvPicPr>
          <p:cNvPr id="5" name="Picture 2">
            <a:extLst>
              <a:ext uri="{FF2B5EF4-FFF2-40B4-BE49-F238E27FC236}">
                <a16:creationId xmlns:a16="http://schemas.microsoft.com/office/drawing/2014/main" id="{310D34DC-F08C-9A62-A9D5-0151A4455F9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82291" y="1870471"/>
            <a:ext cx="7790298" cy="43513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C938CE1-3BAA-3C79-25AC-B81E7A415C9B}"/>
              </a:ext>
            </a:extLst>
          </p:cNvPr>
          <p:cNvSpPr txBox="1"/>
          <p:nvPr/>
        </p:nvSpPr>
        <p:spPr>
          <a:xfrm>
            <a:off x="619411" y="2060981"/>
            <a:ext cx="3431883" cy="3970318"/>
          </a:xfrm>
          <a:prstGeom prst="rect">
            <a:avLst/>
          </a:prstGeom>
          <a:noFill/>
        </p:spPr>
        <p:txBody>
          <a:bodyPr wrap="square" rtlCol="0">
            <a:spAutoFit/>
          </a:bodyPr>
          <a:lstStyle/>
          <a:p>
            <a:pPr algn="ctr"/>
            <a:r>
              <a:rPr lang="en-CA" sz="2800" dirty="0"/>
              <a:t>Even 30 minutes of resting state data acquisition adds complexity to an experimental design as compared to a “one-size-fits-all” therapeutic approach! </a:t>
            </a:r>
          </a:p>
        </p:txBody>
      </p:sp>
      <p:sp>
        <p:nvSpPr>
          <p:cNvPr id="7" name="TextBox 6">
            <a:extLst>
              <a:ext uri="{FF2B5EF4-FFF2-40B4-BE49-F238E27FC236}">
                <a16:creationId xmlns:a16="http://schemas.microsoft.com/office/drawing/2014/main" id="{141FDACD-64ED-CF75-E6E9-60F193D2E699}"/>
              </a:ext>
            </a:extLst>
          </p:cNvPr>
          <p:cNvSpPr txBox="1"/>
          <p:nvPr/>
        </p:nvSpPr>
        <p:spPr>
          <a:xfrm>
            <a:off x="4778188" y="6187072"/>
            <a:ext cx="5204012" cy="369332"/>
          </a:xfrm>
          <a:prstGeom prst="rect">
            <a:avLst/>
          </a:prstGeom>
          <a:noFill/>
        </p:spPr>
        <p:txBody>
          <a:bodyPr wrap="square" rtlCol="0">
            <a:spAutoFit/>
          </a:bodyPr>
          <a:lstStyle/>
          <a:p>
            <a:r>
              <a:rPr lang="en-US" dirty="0">
                <a:solidFill>
                  <a:schemeClr val="tx1">
                    <a:lumMod val="50000"/>
                  </a:schemeClr>
                </a:solidFill>
              </a:rPr>
              <a:t>Lynch et al.,  </a:t>
            </a:r>
            <a:r>
              <a:rPr lang="en-US" i="1" dirty="0">
                <a:solidFill>
                  <a:schemeClr val="tx1">
                    <a:lumMod val="50000"/>
                  </a:schemeClr>
                </a:solidFill>
              </a:rPr>
              <a:t>Cell Reports, </a:t>
            </a:r>
            <a:r>
              <a:rPr lang="en-US" dirty="0">
                <a:solidFill>
                  <a:schemeClr val="tx1">
                    <a:lumMod val="50000"/>
                  </a:schemeClr>
                </a:solidFill>
              </a:rPr>
              <a:t>2020 and </a:t>
            </a:r>
            <a:r>
              <a:rPr lang="en-US" i="1" dirty="0">
                <a:solidFill>
                  <a:schemeClr val="tx1">
                    <a:lumMod val="50000"/>
                  </a:schemeClr>
                </a:solidFill>
              </a:rPr>
              <a:t>Neuron, </a:t>
            </a:r>
            <a:r>
              <a:rPr lang="en-US" dirty="0">
                <a:solidFill>
                  <a:schemeClr val="tx1">
                    <a:lumMod val="50000"/>
                  </a:schemeClr>
                </a:solidFill>
              </a:rPr>
              <a:t>2022. </a:t>
            </a:r>
          </a:p>
        </p:txBody>
      </p:sp>
    </p:spTree>
    <p:extLst>
      <p:ext uri="{BB962C8B-B14F-4D97-AF65-F5344CB8AC3E}">
        <p14:creationId xmlns:p14="http://schemas.microsoft.com/office/powerpoint/2010/main" val="300840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1BF4C-C593-50D5-DB3F-4913E11B478E}"/>
              </a:ext>
            </a:extLst>
          </p:cNvPr>
          <p:cNvSpPr>
            <a:spLocks noGrp="1"/>
          </p:cNvSpPr>
          <p:nvPr>
            <p:ph type="title"/>
          </p:nvPr>
        </p:nvSpPr>
        <p:spPr/>
        <p:txBody>
          <a:bodyPr/>
          <a:lstStyle/>
          <a:p>
            <a:r>
              <a:rPr lang="en-CA" dirty="0"/>
              <a:t>Further Reading </a:t>
            </a:r>
            <a:br>
              <a:rPr lang="en-CA" dirty="0"/>
            </a:br>
            <a:r>
              <a:rPr lang="en-CA" dirty="0"/>
              <a:t>(Available Through UofT Online Library)</a:t>
            </a:r>
          </a:p>
        </p:txBody>
      </p:sp>
      <p:sp>
        <p:nvSpPr>
          <p:cNvPr id="3" name="Content Placeholder 2">
            <a:extLst>
              <a:ext uri="{FF2B5EF4-FFF2-40B4-BE49-F238E27FC236}">
                <a16:creationId xmlns:a16="http://schemas.microsoft.com/office/drawing/2014/main" id="{ADE204F4-C262-7578-FADF-A4104E746045}"/>
              </a:ext>
            </a:extLst>
          </p:cNvPr>
          <p:cNvSpPr>
            <a:spLocks noGrp="1"/>
          </p:cNvSpPr>
          <p:nvPr>
            <p:ph idx="1"/>
          </p:nvPr>
        </p:nvSpPr>
        <p:spPr/>
        <p:txBody>
          <a:bodyPr/>
          <a:lstStyle/>
          <a:p>
            <a:pPr marL="0" indent="0">
              <a:buNone/>
            </a:pPr>
            <a:r>
              <a:rPr lang="en-CA" dirty="0"/>
              <a:t>Introduction to Functional Magnetic Resonance Imaging</a:t>
            </a:r>
          </a:p>
          <a:p>
            <a:pPr marL="0" indent="0">
              <a:buNone/>
            </a:pPr>
            <a:r>
              <a:rPr lang="en-CA" dirty="0"/>
              <a:t>Richard Buxton, 2009</a:t>
            </a:r>
          </a:p>
          <a:p>
            <a:pPr marL="0" indent="0">
              <a:buNone/>
            </a:pPr>
            <a:endParaRPr lang="en-CA" dirty="0"/>
          </a:p>
          <a:p>
            <a:pPr marL="0" indent="0">
              <a:buNone/>
            </a:pPr>
            <a:r>
              <a:rPr lang="en-CA" dirty="0"/>
              <a:t>MIT Press: fMRI</a:t>
            </a:r>
          </a:p>
          <a:p>
            <a:pPr marL="0" indent="0">
              <a:buNone/>
            </a:pPr>
            <a:r>
              <a:rPr lang="en-CA" dirty="0"/>
              <a:t>Peter </a:t>
            </a:r>
            <a:r>
              <a:rPr lang="en-CA" dirty="0" err="1"/>
              <a:t>Bandettini</a:t>
            </a:r>
            <a:r>
              <a:rPr lang="en-CA" dirty="0"/>
              <a:t>, 2020</a:t>
            </a:r>
          </a:p>
          <a:p>
            <a:pPr marL="0" indent="0">
              <a:buNone/>
            </a:pPr>
            <a:r>
              <a:rPr lang="en-CA" dirty="0"/>
              <a:t>Chapter 8: Twenty-Six Controversies and Challenges</a:t>
            </a:r>
          </a:p>
        </p:txBody>
      </p:sp>
      <p:sp>
        <p:nvSpPr>
          <p:cNvPr id="4" name="Slide Number Placeholder 3">
            <a:extLst>
              <a:ext uri="{FF2B5EF4-FFF2-40B4-BE49-F238E27FC236}">
                <a16:creationId xmlns:a16="http://schemas.microsoft.com/office/drawing/2014/main" id="{60D084AA-24A5-9EC5-C8E1-5C1683E7321E}"/>
              </a:ext>
            </a:extLst>
          </p:cNvPr>
          <p:cNvSpPr>
            <a:spLocks noGrp="1"/>
          </p:cNvSpPr>
          <p:nvPr>
            <p:ph type="sldNum" sz="quarter" idx="12"/>
          </p:nvPr>
        </p:nvSpPr>
        <p:spPr/>
        <p:txBody>
          <a:bodyPr/>
          <a:lstStyle/>
          <a:p>
            <a:fld id="{3F6170C7-7E6B-1C48-982C-DF6477600C19}" type="slidenum">
              <a:rPr lang="en-CA" smtClean="0"/>
              <a:t>25</a:t>
            </a:fld>
            <a:endParaRPr lang="en-CA"/>
          </a:p>
        </p:txBody>
      </p:sp>
    </p:spTree>
    <p:extLst>
      <p:ext uri="{BB962C8B-B14F-4D97-AF65-F5344CB8AC3E}">
        <p14:creationId xmlns:p14="http://schemas.microsoft.com/office/powerpoint/2010/main" val="309371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82350-19F3-103C-7E4C-B1013F81BD50}"/>
              </a:ext>
            </a:extLst>
          </p:cNvPr>
          <p:cNvSpPr>
            <a:spLocks noGrp="1"/>
          </p:cNvSpPr>
          <p:nvPr>
            <p:ph type="title"/>
          </p:nvPr>
        </p:nvSpPr>
        <p:spPr/>
        <p:txBody>
          <a:bodyPr/>
          <a:lstStyle/>
          <a:p>
            <a:r>
              <a:rPr lang="en-CA" dirty="0"/>
              <a:t>fMRI</a:t>
            </a:r>
          </a:p>
        </p:txBody>
      </p:sp>
      <p:sp>
        <p:nvSpPr>
          <p:cNvPr id="3" name="Content Placeholder 2">
            <a:extLst>
              <a:ext uri="{FF2B5EF4-FFF2-40B4-BE49-F238E27FC236}">
                <a16:creationId xmlns:a16="http://schemas.microsoft.com/office/drawing/2014/main" id="{7AEED0DE-C810-6F0C-E360-8B9CB4F57AF8}"/>
              </a:ext>
            </a:extLst>
          </p:cNvPr>
          <p:cNvSpPr>
            <a:spLocks noGrp="1"/>
          </p:cNvSpPr>
          <p:nvPr>
            <p:ph idx="1"/>
          </p:nvPr>
        </p:nvSpPr>
        <p:spPr/>
        <p:txBody>
          <a:bodyPr/>
          <a:lstStyle/>
          <a:p>
            <a:r>
              <a:rPr lang="en-CA" dirty="0"/>
              <a:t>Blood Oxygenation Level Dependent Imaging</a:t>
            </a:r>
          </a:p>
          <a:p>
            <a:r>
              <a:rPr lang="en-CA" dirty="0"/>
              <a:t>We generate a series of sequential images </a:t>
            </a:r>
          </a:p>
          <a:p>
            <a:r>
              <a:rPr lang="en-CA" dirty="0"/>
              <a:t>We measure changes in deoxyhaemoglobin content over time as a proxy for neuronal activity having occurred in a brain voxel</a:t>
            </a:r>
          </a:p>
        </p:txBody>
      </p:sp>
      <p:sp>
        <p:nvSpPr>
          <p:cNvPr id="4" name="Slide Number Placeholder 3">
            <a:extLst>
              <a:ext uri="{FF2B5EF4-FFF2-40B4-BE49-F238E27FC236}">
                <a16:creationId xmlns:a16="http://schemas.microsoft.com/office/drawing/2014/main" id="{A5D221EF-7DC7-321A-6723-54AF21B1A7BD}"/>
              </a:ext>
            </a:extLst>
          </p:cNvPr>
          <p:cNvSpPr>
            <a:spLocks noGrp="1"/>
          </p:cNvSpPr>
          <p:nvPr>
            <p:ph type="sldNum" sz="quarter" idx="12"/>
          </p:nvPr>
        </p:nvSpPr>
        <p:spPr/>
        <p:txBody>
          <a:bodyPr/>
          <a:lstStyle/>
          <a:p>
            <a:fld id="{3F6170C7-7E6B-1C48-982C-DF6477600C19}" type="slidenum">
              <a:rPr lang="en-CA" smtClean="0"/>
              <a:t>3</a:t>
            </a:fld>
            <a:endParaRPr lang="en-CA"/>
          </a:p>
        </p:txBody>
      </p:sp>
    </p:spTree>
    <p:extLst>
      <p:ext uri="{BB962C8B-B14F-4D97-AF65-F5344CB8AC3E}">
        <p14:creationId xmlns:p14="http://schemas.microsoft.com/office/powerpoint/2010/main" val="2906697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3E92E-4526-9A3B-5400-8227778733E1}"/>
              </a:ext>
            </a:extLst>
          </p:cNvPr>
          <p:cNvSpPr>
            <a:spLocks noGrp="1"/>
          </p:cNvSpPr>
          <p:nvPr>
            <p:ph type="title"/>
          </p:nvPr>
        </p:nvSpPr>
        <p:spPr/>
        <p:txBody>
          <a:bodyPr/>
          <a:lstStyle/>
          <a:p>
            <a:r>
              <a:rPr lang="en-CA" dirty="0"/>
              <a:t>Task fMRI</a:t>
            </a:r>
          </a:p>
        </p:txBody>
      </p:sp>
      <p:sp>
        <p:nvSpPr>
          <p:cNvPr id="3" name="Content Placeholder 2">
            <a:extLst>
              <a:ext uri="{FF2B5EF4-FFF2-40B4-BE49-F238E27FC236}">
                <a16:creationId xmlns:a16="http://schemas.microsoft.com/office/drawing/2014/main" id="{98F0E087-B7D6-20B3-F767-C7F115C93705}"/>
              </a:ext>
            </a:extLst>
          </p:cNvPr>
          <p:cNvSpPr>
            <a:spLocks noGrp="1"/>
          </p:cNvSpPr>
          <p:nvPr>
            <p:ph idx="1"/>
          </p:nvPr>
        </p:nvSpPr>
        <p:spPr>
          <a:xfrm>
            <a:off x="838200" y="1690688"/>
            <a:ext cx="10515600" cy="4351338"/>
          </a:xfrm>
        </p:spPr>
        <p:txBody>
          <a:bodyPr/>
          <a:lstStyle/>
          <a:p>
            <a:pPr marL="0" indent="0">
              <a:buNone/>
            </a:pPr>
            <a:r>
              <a:rPr lang="en-CA" dirty="0"/>
              <a:t>Basic Assumption:</a:t>
            </a:r>
          </a:p>
          <a:p>
            <a:pPr marL="0" indent="0">
              <a:buNone/>
            </a:pPr>
            <a:r>
              <a:rPr lang="en-CA" dirty="0"/>
              <a:t>-brain shows different patterns of activity when it is performing a task versus at rest</a:t>
            </a:r>
          </a:p>
          <a:p>
            <a:pPr marL="0" indent="0">
              <a:buNone/>
            </a:pPr>
            <a:endParaRPr lang="en-CA" dirty="0"/>
          </a:p>
          <a:p>
            <a:pPr marL="0" indent="0">
              <a:buNone/>
            </a:pPr>
            <a:r>
              <a:rPr lang="en-CA" dirty="0"/>
              <a:t>GOAL: </a:t>
            </a:r>
          </a:p>
          <a:p>
            <a:pPr marL="0" indent="0">
              <a:buNone/>
            </a:pPr>
            <a:r>
              <a:rPr lang="en-CA" dirty="0"/>
              <a:t>-measure changes in BOLD signal to localize neuronal activity</a:t>
            </a:r>
          </a:p>
        </p:txBody>
      </p:sp>
      <p:sp>
        <p:nvSpPr>
          <p:cNvPr id="4" name="Slide Number Placeholder 3">
            <a:extLst>
              <a:ext uri="{FF2B5EF4-FFF2-40B4-BE49-F238E27FC236}">
                <a16:creationId xmlns:a16="http://schemas.microsoft.com/office/drawing/2014/main" id="{905293A7-D5BB-0A54-CEE6-E6BE61A29347}"/>
              </a:ext>
            </a:extLst>
          </p:cNvPr>
          <p:cNvSpPr>
            <a:spLocks noGrp="1"/>
          </p:cNvSpPr>
          <p:nvPr>
            <p:ph type="sldNum" sz="quarter" idx="12"/>
          </p:nvPr>
        </p:nvSpPr>
        <p:spPr/>
        <p:txBody>
          <a:bodyPr/>
          <a:lstStyle/>
          <a:p>
            <a:fld id="{3F6170C7-7E6B-1C48-982C-DF6477600C19}" type="slidenum">
              <a:rPr lang="en-CA" smtClean="0"/>
              <a:t>4</a:t>
            </a:fld>
            <a:endParaRPr lang="en-CA"/>
          </a:p>
        </p:txBody>
      </p:sp>
    </p:spTree>
    <p:extLst>
      <p:ext uri="{BB962C8B-B14F-4D97-AF65-F5344CB8AC3E}">
        <p14:creationId xmlns:p14="http://schemas.microsoft.com/office/powerpoint/2010/main" val="4281435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03688-D1E3-9F95-7F59-9781F8C801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26A006-542E-700B-03B9-3826D1C46FF3}"/>
              </a:ext>
            </a:extLst>
          </p:cNvPr>
          <p:cNvSpPr>
            <a:spLocks noGrp="1"/>
          </p:cNvSpPr>
          <p:nvPr>
            <p:ph type="title"/>
          </p:nvPr>
        </p:nvSpPr>
        <p:spPr/>
        <p:txBody>
          <a:bodyPr/>
          <a:lstStyle/>
          <a:p>
            <a:r>
              <a:rPr lang="en-CA" dirty="0"/>
              <a:t>Task fMRI: Experimental Design</a:t>
            </a:r>
          </a:p>
        </p:txBody>
      </p:sp>
      <p:sp>
        <p:nvSpPr>
          <p:cNvPr id="3" name="Content Placeholder 2">
            <a:extLst>
              <a:ext uri="{FF2B5EF4-FFF2-40B4-BE49-F238E27FC236}">
                <a16:creationId xmlns:a16="http://schemas.microsoft.com/office/drawing/2014/main" id="{67CBAC68-BBE3-3F4C-B0A3-75E564DF8111}"/>
              </a:ext>
            </a:extLst>
          </p:cNvPr>
          <p:cNvSpPr>
            <a:spLocks noGrp="1"/>
          </p:cNvSpPr>
          <p:nvPr>
            <p:ph idx="1"/>
          </p:nvPr>
        </p:nvSpPr>
        <p:spPr>
          <a:xfrm>
            <a:off x="838200" y="1690688"/>
            <a:ext cx="10636405" cy="4351338"/>
          </a:xfrm>
        </p:spPr>
        <p:txBody>
          <a:bodyPr>
            <a:normAutofit/>
          </a:bodyPr>
          <a:lstStyle/>
          <a:p>
            <a:pPr marL="0" indent="0">
              <a:buNone/>
            </a:pPr>
            <a:r>
              <a:rPr lang="en-CA" dirty="0"/>
              <a:t>-</a:t>
            </a:r>
            <a:r>
              <a:rPr lang="en-CA" b="1" dirty="0"/>
              <a:t>block design: </a:t>
            </a:r>
            <a:r>
              <a:rPr lang="en-CA" dirty="0"/>
              <a:t>stimulus presented in a predictable ON/OFF pattern and we measure signal differences in ON versus OFF periods</a:t>
            </a:r>
          </a:p>
          <a:p>
            <a:pPr marL="0" indent="0">
              <a:buNone/>
            </a:pPr>
            <a:endParaRPr lang="en-CA" dirty="0"/>
          </a:p>
          <a:p>
            <a:pPr marL="0" indent="0">
              <a:buNone/>
            </a:pPr>
            <a:r>
              <a:rPr lang="en-CA" dirty="0"/>
              <a:t>-</a:t>
            </a:r>
            <a:r>
              <a:rPr lang="en-CA" b="1" dirty="0"/>
              <a:t>event-related design: </a:t>
            </a:r>
            <a:r>
              <a:rPr lang="en-CA" dirty="0"/>
              <a:t>stimulus presented as discrete isolated events in an unpredictable pattern</a:t>
            </a:r>
          </a:p>
        </p:txBody>
      </p:sp>
      <p:pic>
        <p:nvPicPr>
          <p:cNvPr id="7" name="Picture 6" descr="A diagram of a heat exchanger&#10;&#10;AI-generated content may be incorrect.">
            <a:extLst>
              <a:ext uri="{FF2B5EF4-FFF2-40B4-BE49-F238E27FC236}">
                <a16:creationId xmlns:a16="http://schemas.microsoft.com/office/drawing/2014/main" id="{C65D911B-C7D8-5989-385C-6C79BE29149B}"/>
              </a:ext>
            </a:extLst>
          </p:cNvPr>
          <p:cNvPicPr>
            <a:picLocks noChangeAspect="1"/>
          </p:cNvPicPr>
          <p:nvPr/>
        </p:nvPicPr>
        <p:blipFill>
          <a:blip r:embed="rId3"/>
          <a:stretch>
            <a:fillRect/>
          </a:stretch>
        </p:blipFill>
        <p:spPr>
          <a:xfrm>
            <a:off x="1719573" y="3866357"/>
            <a:ext cx="8752853" cy="2643189"/>
          </a:xfrm>
          <a:prstGeom prst="rect">
            <a:avLst/>
          </a:prstGeom>
        </p:spPr>
      </p:pic>
      <p:sp>
        <p:nvSpPr>
          <p:cNvPr id="8" name="TextBox 7">
            <a:extLst>
              <a:ext uri="{FF2B5EF4-FFF2-40B4-BE49-F238E27FC236}">
                <a16:creationId xmlns:a16="http://schemas.microsoft.com/office/drawing/2014/main" id="{D640A404-8CD5-249B-E2C8-90CDD0CEBDA0}"/>
              </a:ext>
            </a:extLst>
          </p:cNvPr>
          <p:cNvSpPr txBox="1"/>
          <p:nvPr/>
        </p:nvSpPr>
        <p:spPr>
          <a:xfrm>
            <a:off x="1895706" y="6324880"/>
            <a:ext cx="6991815" cy="369332"/>
          </a:xfrm>
          <a:prstGeom prst="rect">
            <a:avLst/>
          </a:prstGeom>
          <a:noFill/>
        </p:spPr>
        <p:txBody>
          <a:bodyPr wrap="square" rtlCol="0">
            <a:spAutoFit/>
          </a:bodyPr>
          <a:lstStyle/>
          <a:p>
            <a:r>
              <a:rPr lang="en-CA" dirty="0">
                <a:hlinkClick r:id="rId4"/>
              </a:rPr>
              <a:t>https://chunshan.github.io/MRI-QA/bold/fmri-paradigm-design.html</a:t>
            </a:r>
            <a:r>
              <a:rPr lang="en-CA" dirty="0"/>
              <a:t> </a:t>
            </a:r>
          </a:p>
        </p:txBody>
      </p:sp>
      <p:sp>
        <p:nvSpPr>
          <p:cNvPr id="4" name="Slide Number Placeholder 3">
            <a:extLst>
              <a:ext uri="{FF2B5EF4-FFF2-40B4-BE49-F238E27FC236}">
                <a16:creationId xmlns:a16="http://schemas.microsoft.com/office/drawing/2014/main" id="{6E8EAC06-3773-75C4-67CA-32088EB95732}"/>
              </a:ext>
            </a:extLst>
          </p:cNvPr>
          <p:cNvSpPr>
            <a:spLocks noGrp="1"/>
          </p:cNvSpPr>
          <p:nvPr>
            <p:ph type="sldNum" sz="quarter" idx="12"/>
          </p:nvPr>
        </p:nvSpPr>
        <p:spPr/>
        <p:txBody>
          <a:bodyPr/>
          <a:lstStyle/>
          <a:p>
            <a:fld id="{3F6170C7-7E6B-1C48-982C-DF6477600C19}" type="slidenum">
              <a:rPr lang="en-CA" smtClean="0"/>
              <a:t>5</a:t>
            </a:fld>
            <a:endParaRPr lang="en-CA"/>
          </a:p>
        </p:txBody>
      </p:sp>
    </p:spTree>
    <p:extLst>
      <p:ext uri="{BB962C8B-B14F-4D97-AF65-F5344CB8AC3E}">
        <p14:creationId xmlns:p14="http://schemas.microsoft.com/office/powerpoint/2010/main" val="2309445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6B1A71-EEE1-10A3-6D1F-DA3429B9C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3B81A2-BDE6-9731-9322-49785FD391B0}"/>
              </a:ext>
            </a:extLst>
          </p:cNvPr>
          <p:cNvSpPr>
            <a:spLocks noGrp="1"/>
          </p:cNvSpPr>
          <p:nvPr>
            <p:ph type="title"/>
          </p:nvPr>
        </p:nvSpPr>
        <p:spPr/>
        <p:txBody>
          <a:bodyPr/>
          <a:lstStyle/>
          <a:p>
            <a:r>
              <a:rPr lang="en-CA" dirty="0"/>
              <a:t>Experimental Design </a:t>
            </a:r>
            <a:r>
              <a:rPr lang="en-CA" dirty="0">
                <a:solidFill>
                  <a:schemeClr val="accent5">
                    <a:lumMod val="75000"/>
                  </a:schemeClr>
                </a:solidFill>
              </a:rPr>
              <a:t>WHICH TO CHOSE?</a:t>
            </a:r>
            <a:endParaRPr lang="en-CA" dirty="0"/>
          </a:p>
        </p:txBody>
      </p:sp>
      <p:sp>
        <p:nvSpPr>
          <p:cNvPr id="3" name="Content Placeholder 2">
            <a:extLst>
              <a:ext uri="{FF2B5EF4-FFF2-40B4-BE49-F238E27FC236}">
                <a16:creationId xmlns:a16="http://schemas.microsoft.com/office/drawing/2014/main" id="{1126B53F-E99A-512E-9AB4-586592B66D0D}"/>
              </a:ext>
            </a:extLst>
          </p:cNvPr>
          <p:cNvSpPr>
            <a:spLocks noGrp="1"/>
          </p:cNvSpPr>
          <p:nvPr>
            <p:ph idx="1"/>
          </p:nvPr>
        </p:nvSpPr>
        <p:spPr>
          <a:xfrm>
            <a:off x="838200" y="1690688"/>
            <a:ext cx="10636405" cy="4351338"/>
          </a:xfrm>
        </p:spPr>
        <p:txBody>
          <a:bodyPr>
            <a:normAutofit/>
          </a:bodyPr>
          <a:lstStyle/>
          <a:p>
            <a:pPr marL="0" indent="0">
              <a:buNone/>
            </a:pPr>
            <a:r>
              <a:rPr lang="en-CA" dirty="0"/>
              <a:t>-</a:t>
            </a:r>
            <a:r>
              <a:rPr lang="en-CA" b="1" dirty="0"/>
              <a:t>block design: </a:t>
            </a:r>
            <a:r>
              <a:rPr lang="en-CA" dirty="0"/>
              <a:t>signal averaged over longer ON and OFF blocks for improved SNR for shorter experiments and simple motor or sensory tasks </a:t>
            </a:r>
          </a:p>
          <a:p>
            <a:pPr marL="0" indent="0">
              <a:buNone/>
            </a:pPr>
            <a:r>
              <a:rPr lang="en-CA" dirty="0"/>
              <a:t> </a:t>
            </a:r>
          </a:p>
          <a:p>
            <a:pPr marL="0" indent="0">
              <a:buNone/>
            </a:pPr>
            <a:r>
              <a:rPr lang="en-CA" dirty="0"/>
              <a:t>-</a:t>
            </a:r>
            <a:r>
              <a:rPr lang="en-CA" b="1" dirty="0"/>
              <a:t>event-related design: </a:t>
            </a:r>
            <a:r>
              <a:rPr lang="en-CA" dirty="0"/>
              <a:t>tasks with trial-by-trial variability, to assess correct versus incorrect trials (like in a memory task), when multiple tasks/stimulations are interspersed</a:t>
            </a:r>
          </a:p>
        </p:txBody>
      </p:sp>
      <p:sp>
        <p:nvSpPr>
          <p:cNvPr id="9" name="Slide Number Placeholder 8">
            <a:extLst>
              <a:ext uri="{FF2B5EF4-FFF2-40B4-BE49-F238E27FC236}">
                <a16:creationId xmlns:a16="http://schemas.microsoft.com/office/drawing/2014/main" id="{5344E7ED-404E-B234-B126-18D7154B351E}"/>
              </a:ext>
            </a:extLst>
          </p:cNvPr>
          <p:cNvSpPr>
            <a:spLocks noGrp="1"/>
          </p:cNvSpPr>
          <p:nvPr>
            <p:ph type="sldNum" sz="quarter" idx="12"/>
          </p:nvPr>
        </p:nvSpPr>
        <p:spPr/>
        <p:txBody>
          <a:bodyPr/>
          <a:lstStyle/>
          <a:p>
            <a:fld id="{3F6170C7-7E6B-1C48-982C-DF6477600C19}" type="slidenum">
              <a:rPr lang="en-CA" smtClean="0"/>
              <a:t>6</a:t>
            </a:fld>
            <a:endParaRPr lang="en-CA"/>
          </a:p>
        </p:txBody>
      </p:sp>
    </p:spTree>
    <p:extLst>
      <p:ext uri="{BB962C8B-B14F-4D97-AF65-F5344CB8AC3E}">
        <p14:creationId xmlns:p14="http://schemas.microsoft.com/office/powerpoint/2010/main" val="270908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AAB7F-D76F-FD71-C4C8-9779116ABD55}"/>
              </a:ext>
            </a:extLst>
          </p:cNvPr>
          <p:cNvSpPr>
            <a:spLocks noGrp="1"/>
          </p:cNvSpPr>
          <p:nvPr>
            <p:ph type="title"/>
          </p:nvPr>
        </p:nvSpPr>
        <p:spPr/>
        <p:txBody>
          <a:bodyPr/>
          <a:lstStyle/>
          <a:p>
            <a:r>
              <a:rPr lang="en-CA" dirty="0"/>
              <a:t>Block Design Example: Visual Cortex Mapping </a:t>
            </a:r>
          </a:p>
        </p:txBody>
      </p:sp>
      <p:pic>
        <p:nvPicPr>
          <p:cNvPr id="5" name="Content Placeholder 4" descr="A black and white graphic&#10;&#10;AI-generated content may be incorrect.">
            <a:extLst>
              <a:ext uri="{FF2B5EF4-FFF2-40B4-BE49-F238E27FC236}">
                <a16:creationId xmlns:a16="http://schemas.microsoft.com/office/drawing/2014/main" id="{80C55E53-343C-E26D-DDC1-9655CA6031B3}"/>
              </a:ext>
            </a:extLst>
          </p:cNvPr>
          <p:cNvPicPr>
            <a:picLocks noGrp="1" noChangeAspect="1"/>
          </p:cNvPicPr>
          <p:nvPr>
            <p:ph idx="1"/>
          </p:nvPr>
        </p:nvPicPr>
        <p:blipFill>
          <a:blip r:embed="rId3"/>
          <a:srcRect l="11558"/>
          <a:stretch>
            <a:fillRect/>
          </a:stretch>
        </p:blipFill>
        <p:spPr>
          <a:xfrm>
            <a:off x="1336687" y="1929121"/>
            <a:ext cx="3995455" cy="4058170"/>
          </a:xfrm>
        </p:spPr>
      </p:pic>
      <p:pic>
        <p:nvPicPr>
          <p:cNvPr id="7" name="Picture 6" descr="A screenshot of a brain scan&#10;&#10;AI-generated content may be incorrect.">
            <a:extLst>
              <a:ext uri="{FF2B5EF4-FFF2-40B4-BE49-F238E27FC236}">
                <a16:creationId xmlns:a16="http://schemas.microsoft.com/office/drawing/2014/main" id="{9B89DA4F-A97E-B2A6-EC8E-FCAFECE5E33F}"/>
              </a:ext>
            </a:extLst>
          </p:cNvPr>
          <p:cNvPicPr>
            <a:picLocks noChangeAspect="1"/>
          </p:cNvPicPr>
          <p:nvPr/>
        </p:nvPicPr>
        <p:blipFill>
          <a:blip r:embed="rId4"/>
          <a:srcRect l="8343"/>
          <a:stretch>
            <a:fillRect/>
          </a:stretch>
        </p:blipFill>
        <p:spPr>
          <a:xfrm>
            <a:off x="6096000" y="1797184"/>
            <a:ext cx="4230029" cy="4322044"/>
          </a:xfrm>
          <a:prstGeom prst="rect">
            <a:avLst/>
          </a:prstGeom>
        </p:spPr>
      </p:pic>
      <p:sp>
        <p:nvSpPr>
          <p:cNvPr id="8" name="TextBox 7">
            <a:extLst>
              <a:ext uri="{FF2B5EF4-FFF2-40B4-BE49-F238E27FC236}">
                <a16:creationId xmlns:a16="http://schemas.microsoft.com/office/drawing/2014/main" id="{6D797B11-4ED4-FA27-C4D2-AFEB44B88CD7}"/>
              </a:ext>
            </a:extLst>
          </p:cNvPr>
          <p:cNvSpPr txBox="1"/>
          <p:nvPr/>
        </p:nvSpPr>
        <p:spPr>
          <a:xfrm>
            <a:off x="1470502" y="6225724"/>
            <a:ext cx="4272376" cy="369332"/>
          </a:xfrm>
          <a:prstGeom prst="rect">
            <a:avLst/>
          </a:prstGeom>
          <a:noFill/>
        </p:spPr>
        <p:txBody>
          <a:bodyPr wrap="square" rtlCol="0">
            <a:spAutoFit/>
          </a:bodyPr>
          <a:lstStyle/>
          <a:p>
            <a:r>
              <a:rPr lang="en-CA" dirty="0"/>
              <a:t>Williams </a:t>
            </a:r>
            <a:r>
              <a:rPr lang="en-CA" i="1" dirty="0"/>
              <a:t>et al., </a:t>
            </a:r>
            <a:r>
              <a:rPr lang="en-CA" dirty="0"/>
              <a:t>PLOS Biology, 2023. </a:t>
            </a:r>
          </a:p>
        </p:txBody>
      </p:sp>
      <p:sp>
        <p:nvSpPr>
          <p:cNvPr id="9" name="Slide Number Placeholder 8">
            <a:extLst>
              <a:ext uri="{FF2B5EF4-FFF2-40B4-BE49-F238E27FC236}">
                <a16:creationId xmlns:a16="http://schemas.microsoft.com/office/drawing/2014/main" id="{1355D1C2-F404-7625-00C4-730DB9E82AA5}"/>
              </a:ext>
            </a:extLst>
          </p:cNvPr>
          <p:cNvSpPr>
            <a:spLocks noGrp="1"/>
          </p:cNvSpPr>
          <p:nvPr>
            <p:ph type="sldNum" sz="quarter" idx="12"/>
          </p:nvPr>
        </p:nvSpPr>
        <p:spPr/>
        <p:txBody>
          <a:bodyPr/>
          <a:lstStyle/>
          <a:p>
            <a:fld id="{3F6170C7-7E6B-1C48-982C-DF6477600C19}" type="slidenum">
              <a:rPr lang="en-CA" smtClean="0"/>
              <a:t>7</a:t>
            </a:fld>
            <a:endParaRPr lang="en-CA"/>
          </a:p>
        </p:txBody>
      </p:sp>
    </p:spTree>
    <p:extLst>
      <p:ext uri="{BB962C8B-B14F-4D97-AF65-F5344CB8AC3E}">
        <p14:creationId xmlns:p14="http://schemas.microsoft.com/office/powerpoint/2010/main" val="630464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64767-9219-2EC5-8D47-FC78FD1EDA9E}"/>
              </a:ext>
            </a:extLst>
          </p:cNvPr>
          <p:cNvSpPr>
            <a:spLocks noGrp="1"/>
          </p:cNvSpPr>
          <p:nvPr>
            <p:ph type="title"/>
          </p:nvPr>
        </p:nvSpPr>
        <p:spPr/>
        <p:txBody>
          <a:bodyPr/>
          <a:lstStyle/>
          <a:p>
            <a:r>
              <a:rPr lang="en-CA" dirty="0"/>
              <a:t>Event-Related Design Example: Motor Cortex Mapping </a:t>
            </a:r>
          </a:p>
        </p:txBody>
      </p:sp>
      <p:pic>
        <p:nvPicPr>
          <p:cNvPr id="5" name="Content Placeholder 4" descr="A row of images of the brain&#10;&#10;AI-generated content may be incorrect.">
            <a:extLst>
              <a:ext uri="{FF2B5EF4-FFF2-40B4-BE49-F238E27FC236}">
                <a16:creationId xmlns:a16="http://schemas.microsoft.com/office/drawing/2014/main" id="{58159F0C-AACF-6731-5626-01F14A25A396}"/>
              </a:ext>
            </a:extLst>
          </p:cNvPr>
          <p:cNvPicPr>
            <a:picLocks noGrp="1" noChangeAspect="1"/>
          </p:cNvPicPr>
          <p:nvPr>
            <p:ph idx="1"/>
          </p:nvPr>
        </p:nvPicPr>
        <p:blipFill>
          <a:blip r:embed="rId2"/>
          <a:stretch>
            <a:fillRect/>
          </a:stretch>
        </p:blipFill>
        <p:spPr>
          <a:xfrm>
            <a:off x="6456555" y="1813351"/>
            <a:ext cx="5167739" cy="4351338"/>
          </a:xfrm>
        </p:spPr>
      </p:pic>
      <p:sp>
        <p:nvSpPr>
          <p:cNvPr id="6" name="TextBox 5">
            <a:extLst>
              <a:ext uri="{FF2B5EF4-FFF2-40B4-BE49-F238E27FC236}">
                <a16:creationId xmlns:a16="http://schemas.microsoft.com/office/drawing/2014/main" id="{49051034-67CB-A92D-42F1-6988AE5B7E66}"/>
              </a:ext>
            </a:extLst>
          </p:cNvPr>
          <p:cNvSpPr txBox="1"/>
          <p:nvPr/>
        </p:nvSpPr>
        <p:spPr>
          <a:xfrm>
            <a:off x="245327" y="1813351"/>
            <a:ext cx="5965902" cy="4832092"/>
          </a:xfrm>
          <a:prstGeom prst="rect">
            <a:avLst/>
          </a:prstGeom>
          <a:noFill/>
        </p:spPr>
        <p:txBody>
          <a:bodyPr wrap="square" rtlCol="0">
            <a:spAutoFit/>
          </a:bodyPr>
          <a:lstStyle/>
          <a:p>
            <a:pPr marL="457200" indent="-457200">
              <a:buFont typeface="Arial" panose="020B0604020202020204" pitchFamily="34" charset="0"/>
              <a:buChar char="•"/>
            </a:pPr>
            <a:r>
              <a:rPr lang="en-CA" sz="2800" dirty="0"/>
              <a:t>Brain was differentially activated in executed motion versus imagined motion</a:t>
            </a:r>
          </a:p>
          <a:p>
            <a:pPr marL="457200" indent="-457200">
              <a:buFont typeface="Arial" panose="020B0604020202020204" pitchFamily="34" charset="0"/>
              <a:buChar char="•"/>
            </a:pPr>
            <a:r>
              <a:rPr lang="en-CA" sz="2800" dirty="0"/>
              <a:t> Some regions like the premotor cortex and supplementary motor area are equally actives under both conditions</a:t>
            </a:r>
          </a:p>
          <a:p>
            <a:pPr marL="457200" indent="-457200">
              <a:buFont typeface="Arial" panose="020B0604020202020204" pitchFamily="34" charset="0"/>
              <a:buChar char="•"/>
            </a:pPr>
            <a:r>
              <a:rPr lang="en-CA" sz="2800" dirty="0"/>
              <a:t>Motor Cortex (M1) and somatosensory cortex (S1) showed more activation during executed motion </a:t>
            </a:r>
          </a:p>
        </p:txBody>
      </p:sp>
      <p:sp>
        <p:nvSpPr>
          <p:cNvPr id="7" name="TextBox 6">
            <a:extLst>
              <a:ext uri="{FF2B5EF4-FFF2-40B4-BE49-F238E27FC236}">
                <a16:creationId xmlns:a16="http://schemas.microsoft.com/office/drawing/2014/main" id="{7017672A-5465-DDEF-2879-ED238A157D17}"/>
              </a:ext>
            </a:extLst>
          </p:cNvPr>
          <p:cNvSpPr txBox="1"/>
          <p:nvPr/>
        </p:nvSpPr>
        <p:spPr>
          <a:xfrm>
            <a:off x="6568068" y="6276111"/>
            <a:ext cx="5378605" cy="369332"/>
          </a:xfrm>
          <a:prstGeom prst="rect">
            <a:avLst/>
          </a:prstGeom>
          <a:noFill/>
        </p:spPr>
        <p:txBody>
          <a:bodyPr wrap="square" rtlCol="0">
            <a:spAutoFit/>
          </a:bodyPr>
          <a:lstStyle/>
          <a:p>
            <a:r>
              <a:rPr lang="en-CA" dirty="0"/>
              <a:t>Lotz </a:t>
            </a:r>
            <a:r>
              <a:rPr lang="en-CA" i="1" dirty="0"/>
              <a:t>et al</a:t>
            </a:r>
            <a:r>
              <a:rPr lang="en-CA" dirty="0"/>
              <a:t>., Journal of Cognitive Neuroscience, 1999</a:t>
            </a:r>
          </a:p>
        </p:txBody>
      </p:sp>
      <p:sp>
        <p:nvSpPr>
          <p:cNvPr id="8" name="Slide Number Placeholder 7">
            <a:extLst>
              <a:ext uri="{FF2B5EF4-FFF2-40B4-BE49-F238E27FC236}">
                <a16:creationId xmlns:a16="http://schemas.microsoft.com/office/drawing/2014/main" id="{AB4B1C0A-27F5-249C-CFDE-1DCFEC421D94}"/>
              </a:ext>
            </a:extLst>
          </p:cNvPr>
          <p:cNvSpPr>
            <a:spLocks noGrp="1"/>
          </p:cNvSpPr>
          <p:nvPr>
            <p:ph type="sldNum" sz="quarter" idx="12"/>
          </p:nvPr>
        </p:nvSpPr>
        <p:spPr/>
        <p:txBody>
          <a:bodyPr/>
          <a:lstStyle/>
          <a:p>
            <a:fld id="{3F6170C7-7E6B-1C48-982C-DF6477600C19}" type="slidenum">
              <a:rPr lang="en-CA" smtClean="0"/>
              <a:t>8</a:t>
            </a:fld>
            <a:endParaRPr lang="en-CA"/>
          </a:p>
        </p:txBody>
      </p:sp>
    </p:spTree>
    <p:extLst>
      <p:ext uri="{BB962C8B-B14F-4D97-AF65-F5344CB8AC3E}">
        <p14:creationId xmlns:p14="http://schemas.microsoft.com/office/powerpoint/2010/main" val="841463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284C9-7FBE-A54F-2C31-5CD3BE24E421}"/>
              </a:ext>
            </a:extLst>
          </p:cNvPr>
          <p:cNvSpPr>
            <a:spLocks noGrp="1"/>
          </p:cNvSpPr>
          <p:nvPr>
            <p:ph type="title"/>
          </p:nvPr>
        </p:nvSpPr>
        <p:spPr/>
        <p:txBody>
          <a:bodyPr/>
          <a:lstStyle/>
          <a:p>
            <a:r>
              <a:rPr lang="en-CA" dirty="0"/>
              <a:t>Example: fMRI as a sensitive measure of the brain-cognition axis</a:t>
            </a:r>
          </a:p>
        </p:txBody>
      </p:sp>
      <p:sp>
        <p:nvSpPr>
          <p:cNvPr id="3" name="Content Placeholder 2">
            <a:extLst>
              <a:ext uri="{FF2B5EF4-FFF2-40B4-BE49-F238E27FC236}">
                <a16:creationId xmlns:a16="http://schemas.microsoft.com/office/drawing/2014/main" id="{ED4E28A6-E93B-335F-FCCC-A2BEDC2A378E}"/>
              </a:ext>
            </a:extLst>
          </p:cNvPr>
          <p:cNvSpPr>
            <a:spLocks noGrp="1"/>
          </p:cNvSpPr>
          <p:nvPr>
            <p:ph idx="1"/>
          </p:nvPr>
        </p:nvSpPr>
        <p:spPr>
          <a:xfrm>
            <a:off x="838200" y="1781020"/>
            <a:ext cx="10515600" cy="4351338"/>
          </a:xfrm>
        </p:spPr>
        <p:txBody>
          <a:bodyPr/>
          <a:lstStyle/>
          <a:p>
            <a:r>
              <a:rPr lang="en-CA" dirty="0"/>
              <a:t>Recent meta-analysis comparing how the length of working memory training affects circuit plasticity </a:t>
            </a:r>
          </a:p>
          <a:p>
            <a:r>
              <a:rPr lang="en-CA" dirty="0"/>
              <a:t>Different structures showed increased activation depending the length of the intervention</a:t>
            </a:r>
          </a:p>
        </p:txBody>
      </p:sp>
      <p:pic>
        <p:nvPicPr>
          <p:cNvPr id="5" name="Picture 4" descr="A comparison of the same brain&#10;&#10;AI-generated content may be incorrect.">
            <a:extLst>
              <a:ext uri="{FF2B5EF4-FFF2-40B4-BE49-F238E27FC236}">
                <a16:creationId xmlns:a16="http://schemas.microsoft.com/office/drawing/2014/main" id="{7C37B411-5BFC-B247-5693-8928A9693C7A}"/>
              </a:ext>
            </a:extLst>
          </p:cNvPr>
          <p:cNvPicPr>
            <a:picLocks noChangeAspect="1"/>
          </p:cNvPicPr>
          <p:nvPr/>
        </p:nvPicPr>
        <p:blipFill>
          <a:blip r:embed="rId3"/>
          <a:stretch>
            <a:fillRect/>
          </a:stretch>
        </p:blipFill>
        <p:spPr>
          <a:xfrm>
            <a:off x="1508106" y="3956689"/>
            <a:ext cx="9175788" cy="1777459"/>
          </a:xfrm>
          <a:prstGeom prst="rect">
            <a:avLst/>
          </a:prstGeom>
        </p:spPr>
      </p:pic>
      <p:sp>
        <p:nvSpPr>
          <p:cNvPr id="6" name="TextBox 5">
            <a:extLst>
              <a:ext uri="{FF2B5EF4-FFF2-40B4-BE49-F238E27FC236}">
                <a16:creationId xmlns:a16="http://schemas.microsoft.com/office/drawing/2014/main" id="{104B5E75-6D96-8A2B-901A-3C8417B3ED8C}"/>
              </a:ext>
            </a:extLst>
          </p:cNvPr>
          <p:cNvSpPr txBox="1"/>
          <p:nvPr/>
        </p:nvSpPr>
        <p:spPr>
          <a:xfrm>
            <a:off x="1750741" y="5962131"/>
            <a:ext cx="4627757" cy="369332"/>
          </a:xfrm>
          <a:prstGeom prst="rect">
            <a:avLst/>
          </a:prstGeom>
          <a:noFill/>
        </p:spPr>
        <p:txBody>
          <a:bodyPr wrap="square" rtlCol="0">
            <a:spAutoFit/>
          </a:bodyPr>
          <a:lstStyle/>
          <a:p>
            <a:r>
              <a:rPr lang="en-CA" dirty="0"/>
              <a:t>Zhang </a:t>
            </a:r>
            <a:r>
              <a:rPr lang="en-CA" i="1" dirty="0"/>
              <a:t>et al.,</a:t>
            </a:r>
            <a:r>
              <a:rPr lang="en-CA" dirty="0"/>
              <a:t> Neuroimage, 2024.</a:t>
            </a:r>
          </a:p>
        </p:txBody>
      </p:sp>
      <p:sp>
        <p:nvSpPr>
          <p:cNvPr id="7" name="Slide Number Placeholder 6">
            <a:extLst>
              <a:ext uri="{FF2B5EF4-FFF2-40B4-BE49-F238E27FC236}">
                <a16:creationId xmlns:a16="http://schemas.microsoft.com/office/drawing/2014/main" id="{CCC87A47-6F72-9889-9184-6288BCDDB708}"/>
              </a:ext>
            </a:extLst>
          </p:cNvPr>
          <p:cNvSpPr>
            <a:spLocks noGrp="1"/>
          </p:cNvSpPr>
          <p:nvPr>
            <p:ph type="sldNum" sz="quarter" idx="12"/>
          </p:nvPr>
        </p:nvSpPr>
        <p:spPr/>
        <p:txBody>
          <a:bodyPr/>
          <a:lstStyle/>
          <a:p>
            <a:fld id="{3F6170C7-7E6B-1C48-982C-DF6477600C19}" type="slidenum">
              <a:rPr lang="en-CA" smtClean="0"/>
              <a:t>9</a:t>
            </a:fld>
            <a:endParaRPr lang="en-CA"/>
          </a:p>
        </p:txBody>
      </p:sp>
    </p:spTree>
    <p:extLst>
      <p:ext uri="{BB962C8B-B14F-4D97-AF65-F5344CB8AC3E}">
        <p14:creationId xmlns:p14="http://schemas.microsoft.com/office/powerpoint/2010/main" val="36240961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1205</TotalTime>
  <Words>994</Words>
  <Application>Microsoft Macintosh PowerPoint</Application>
  <PresentationFormat>Widescreen</PresentationFormat>
  <Paragraphs>146</Paragraphs>
  <Slides>25</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Aptos</vt:lpstr>
      <vt:lpstr>Aptos Display</vt:lpstr>
      <vt:lpstr>Arial</vt:lpstr>
      <vt:lpstr>Office Theme</vt:lpstr>
      <vt:lpstr>Sunnybrook Neuroimaging Summer School 2025</vt:lpstr>
      <vt:lpstr>Lecture Overview</vt:lpstr>
      <vt:lpstr>fMRI</vt:lpstr>
      <vt:lpstr>Task fMRI</vt:lpstr>
      <vt:lpstr>Task fMRI: Experimental Design</vt:lpstr>
      <vt:lpstr>Experimental Design WHICH TO CHOSE?</vt:lpstr>
      <vt:lpstr>Block Design Example: Visual Cortex Mapping </vt:lpstr>
      <vt:lpstr>Event-Related Design Example: Motor Cortex Mapping </vt:lpstr>
      <vt:lpstr>Example: fMRI as a sensitive measure of the brain-cognition axis</vt:lpstr>
      <vt:lpstr>Example: Integration into Clinical Practice</vt:lpstr>
      <vt:lpstr>Advantages</vt:lpstr>
      <vt:lpstr>Limitations </vt:lpstr>
      <vt:lpstr>Resting State fMRI</vt:lpstr>
      <vt:lpstr>Functional Connectivity </vt:lpstr>
      <vt:lpstr>Brain Networks</vt:lpstr>
      <vt:lpstr>Example: The Default Mode Network </vt:lpstr>
      <vt:lpstr>Example: fMRI Detectable DMN Alterations in Alzheimer’s Disease </vt:lpstr>
      <vt:lpstr>Example: fMRI to Monitor DMN Modulation </vt:lpstr>
      <vt:lpstr>Advantages</vt:lpstr>
      <vt:lpstr>Limitations</vt:lpstr>
      <vt:lpstr>Inter vs Intra Individual Variability</vt:lpstr>
      <vt:lpstr>How to Appropriately Design a Study</vt:lpstr>
      <vt:lpstr>How Accurate is an Average Brain Map on a Person-by-Person Basis</vt:lpstr>
      <vt:lpstr>How Much Data is Needed for Precision fMRI? </vt:lpstr>
      <vt:lpstr>Further Reading  (Available Through UofT Online Library)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Emma Pineau</dc:creator>
  <cp:lastModifiedBy>Emma Pineau</cp:lastModifiedBy>
  <cp:revision>6</cp:revision>
  <dcterms:created xsi:type="dcterms:W3CDTF">2025-08-26T19:54:09Z</dcterms:created>
  <dcterms:modified xsi:type="dcterms:W3CDTF">2025-08-27T15:59:53Z</dcterms:modified>
</cp:coreProperties>
</file>

<file path=docProps/thumbnail.jpeg>
</file>